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8288000" cy="10287000"/>
  <p:notesSz cx="6858000" cy="9144000"/>
  <p:embeddedFontLst>
    <p:embeddedFont>
      <p:font typeface="Antic Bold" panose="020B0604020202020204" charset="0"/>
      <p:regular r:id="rId30"/>
    </p:embeddedFont>
    <p:embeddedFont>
      <p:font typeface="Antic Bold Italics" panose="020B0604020202020204" charset="0"/>
      <p:regular r:id="rId31"/>
    </p:embeddedFont>
    <p:embeddedFont>
      <p:font typeface="Calibri" panose="020F0502020204030204" pitchFamily="34" charset="0"/>
      <p:regular r:id="rId32"/>
      <p:bold r:id="rId33"/>
      <p:italic r:id="rId34"/>
      <p:boldItalic r:id="rId35"/>
    </p:embeddedFont>
    <p:embeddedFont>
      <p:font typeface="Scripter" panose="020B0604020202020204"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62" y="1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ampungan Hea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Tampungan Tanggal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69F3A4-040D-4C4F-B4C5-315D43855A62}" type="datetimeFigureOut">
              <a:rPr lang="en-ID" smtClean="0"/>
              <a:t>11/01/2025</a:t>
            </a:fld>
            <a:endParaRPr lang="en-ID"/>
          </a:p>
        </p:txBody>
      </p:sp>
      <p:sp>
        <p:nvSpPr>
          <p:cNvPr id="4" name="Tampungan Gambar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Tampungan Catatan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d-ID"/>
              <a:t>Klik untuk edit gaya teks Master</a:t>
            </a:r>
          </a:p>
          <a:p>
            <a:pPr lvl="1"/>
            <a:r>
              <a:rPr lang="id-ID"/>
              <a:t>Tingkat kedua</a:t>
            </a:r>
          </a:p>
          <a:p>
            <a:pPr lvl="2"/>
            <a:r>
              <a:rPr lang="id-ID"/>
              <a:t>Tingkat ketiga</a:t>
            </a:r>
          </a:p>
          <a:p>
            <a:pPr lvl="3"/>
            <a:r>
              <a:rPr lang="id-ID"/>
              <a:t>Tingkat keempat</a:t>
            </a:r>
          </a:p>
          <a:p>
            <a:pPr lvl="4"/>
            <a:r>
              <a:rPr lang="id-ID"/>
              <a:t>Tingkat kelima</a:t>
            </a:r>
            <a:endParaRPr lang="en-ID"/>
          </a:p>
        </p:txBody>
      </p:sp>
      <p:sp>
        <p:nvSpPr>
          <p:cNvPr id="6" name="Tampungan Ka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Tampungan Nomor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1711D0-CBE8-438F-905A-186EAFCF8C7B}" type="slidenum">
              <a:rPr lang="en-ID" smtClean="0"/>
              <a:t>‹#›</a:t>
            </a:fld>
            <a:endParaRPr lang="en-ID"/>
          </a:p>
        </p:txBody>
      </p:sp>
    </p:spTree>
    <p:extLst>
      <p:ext uri="{BB962C8B-B14F-4D97-AF65-F5344CB8AC3E}">
        <p14:creationId xmlns:p14="http://schemas.microsoft.com/office/powerpoint/2010/main" val="29127243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dirty="0"/>
          </a:p>
        </p:txBody>
      </p:sp>
      <p:sp>
        <p:nvSpPr>
          <p:cNvPr id="4" name="Tampungan Nomor Slide 3"/>
          <p:cNvSpPr>
            <a:spLocks noGrp="1"/>
          </p:cNvSpPr>
          <p:nvPr>
            <p:ph type="sldNum" sz="quarter" idx="5"/>
          </p:nvPr>
        </p:nvSpPr>
        <p:spPr/>
        <p:txBody>
          <a:bodyPr/>
          <a:lstStyle/>
          <a:p>
            <a:fld id="{F71711D0-CBE8-438F-905A-186EAFCF8C7B}" type="slidenum">
              <a:rPr lang="en-ID" smtClean="0"/>
              <a:t>1</a:t>
            </a:fld>
            <a:endParaRPr lang="en-ID"/>
          </a:p>
        </p:txBody>
      </p:sp>
    </p:spTree>
    <p:extLst>
      <p:ext uri="{BB962C8B-B14F-4D97-AF65-F5344CB8AC3E}">
        <p14:creationId xmlns:p14="http://schemas.microsoft.com/office/powerpoint/2010/main" val="1601063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3" Type="http://schemas.openxmlformats.org/officeDocument/2006/relationships/image" Target="../media/image1.jpeg"/><Relationship Id="rId7" Type="http://schemas.openxmlformats.org/officeDocument/2006/relationships/image" Target="../media/image5.sv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svg"/><Relationship Id="rId15" Type="http://schemas.openxmlformats.org/officeDocument/2006/relationships/image" Target="../media/image13.sv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sv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27.jpe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10.png"/><Relationship Id="rId5" Type="http://schemas.openxmlformats.org/officeDocument/2006/relationships/image" Target="../media/image12.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5.sv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5.sv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9.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8.svg"/><Relationship Id="rId2" Type="http://schemas.openxmlformats.org/officeDocument/2006/relationships/image" Target="../media/image1.jpeg"/><Relationship Id="rId16" Type="http://schemas.openxmlformats.org/officeDocument/2006/relationships/image" Target="../media/image13.sv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7.png"/><Relationship Id="rId5" Type="http://schemas.openxmlformats.org/officeDocument/2006/relationships/image" Target="../media/image8.png"/><Relationship Id="rId15" Type="http://schemas.openxmlformats.org/officeDocument/2006/relationships/image" Target="../media/image12.png"/><Relationship Id="rId10" Type="http://schemas.openxmlformats.org/officeDocument/2006/relationships/image" Target="../media/image16.svg"/><Relationship Id="rId4" Type="http://schemas.openxmlformats.org/officeDocument/2006/relationships/image" Target="../media/image7.svg"/><Relationship Id="rId9" Type="http://schemas.openxmlformats.org/officeDocument/2006/relationships/image" Target="../media/image15.png"/><Relationship Id="rId14" Type="http://schemas.openxmlformats.org/officeDocument/2006/relationships/image" Target="../media/image20.svg"/></Relationships>
</file>

<file path=ppt/slides/_rels/slide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2.pn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13.sv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13.svg"/></Relationships>
</file>

<file path=ppt/slides/_rels/slide6.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23.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3.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2.png"/><Relationship Id="rId5" Type="http://schemas.openxmlformats.org/officeDocument/2006/relationships/image" Target="../media/image8.png"/><Relationship Id="rId10" Type="http://schemas.openxmlformats.org/officeDocument/2006/relationships/image" Target="../media/image16.svg"/><Relationship Id="rId4" Type="http://schemas.openxmlformats.org/officeDocument/2006/relationships/image" Target="../media/image7.svg"/><Relationship Id="rId9" Type="http://schemas.openxmlformats.org/officeDocument/2006/relationships/image" Target="../media/image15.png"/><Relationship Id="rId14" Type="http://schemas.openxmlformats.org/officeDocument/2006/relationships/image" Target="../media/image24.sv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2.pn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13.svg"/><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sp>
      <p:sp>
        <p:nvSpPr>
          <p:cNvPr id="3" name="Freeform 3"/>
          <p:cNvSpPr/>
          <p:nvPr/>
        </p:nvSpPr>
        <p:spPr>
          <a:xfrm rot="-2104014">
            <a:off x="1119125" y="1172488"/>
            <a:ext cx="4862142" cy="4296366"/>
          </a:xfrm>
          <a:custGeom>
            <a:avLst/>
            <a:gdLst/>
            <a:ahLst/>
            <a:cxnLst/>
            <a:rect l="l" t="t" r="r" b="b"/>
            <a:pathLst>
              <a:path w="4862142" h="4296366">
                <a:moveTo>
                  <a:pt x="0" y="0"/>
                </a:moveTo>
                <a:lnTo>
                  <a:pt x="4862142" y="0"/>
                </a:lnTo>
                <a:lnTo>
                  <a:pt x="4862142" y="4296365"/>
                </a:lnTo>
                <a:lnTo>
                  <a:pt x="0" y="4296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2373749" y="1278176"/>
            <a:ext cx="13540501" cy="7730649"/>
            <a:chOff x="0" y="0"/>
            <a:chExt cx="18054002" cy="10307532"/>
          </a:xfrm>
        </p:grpSpPr>
        <p:grpSp>
          <p:nvGrpSpPr>
            <p:cNvPr id="5" name="Group 5"/>
            <p:cNvGrpSpPr/>
            <p:nvPr/>
          </p:nvGrpSpPr>
          <p:grpSpPr>
            <a:xfrm rot="-208414">
              <a:off x="259418" y="516605"/>
              <a:ext cx="17328616" cy="9088764"/>
              <a:chOff x="0" y="0"/>
              <a:chExt cx="3077638" cy="1614204"/>
            </a:xfrm>
          </p:grpSpPr>
          <p:sp>
            <p:nvSpPr>
              <p:cNvPr id="6" name="Freeform 6"/>
              <p:cNvSpPr/>
              <p:nvPr/>
            </p:nvSpPr>
            <p:spPr>
              <a:xfrm>
                <a:off x="0" y="0"/>
                <a:ext cx="3077638" cy="1614204"/>
              </a:xfrm>
              <a:custGeom>
                <a:avLst/>
                <a:gdLst/>
                <a:ahLst/>
                <a:cxnLst/>
                <a:rect l="l" t="t" r="r" b="b"/>
                <a:pathLst>
                  <a:path w="3077638" h="1614204">
                    <a:moveTo>
                      <a:pt x="0" y="0"/>
                    </a:moveTo>
                    <a:lnTo>
                      <a:pt x="3077638" y="0"/>
                    </a:lnTo>
                    <a:lnTo>
                      <a:pt x="3077638" y="1614204"/>
                    </a:lnTo>
                    <a:lnTo>
                      <a:pt x="0" y="1614204"/>
                    </a:lnTo>
                    <a:close/>
                  </a:path>
                </a:pathLst>
              </a:custGeom>
              <a:solidFill>
                <a:srgbClr val="FFFFFF"/>
              </a:solidFill>
              <a:ln w="38100" cap="sq">
                <a:solidFill>
                  <a:srgbClr val="3D4984"/>
                </a:solidFill>
                <a:prstDash val="solid"/>
                <a:miter/>
              </a:ln>
            </p:spPr>
          </p:sp>
          <p:sp>
            <p:nvSpPr>
              <p:cNvPr id="7" name="TextBox 7"/>
              <p:cNvSpPr txBox="1"/>
              <p:nvPr/>
            </p:nvSpPr>
            <p:spPr>
              <a:xfrm>
                <a:off x="0" y="-28575"/>
                <a:ext cx="3077638" cy="1642779"/>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91834">
              <a:off x="485416" y="742603"/>
              <a:ext cx="17328616" cy="9088764"/>
              <a:chOff x="0" y="0"/>
              <a:chExt cx="3077638" cy="1614204"/>
            </a:xfrm>
          </p:grpSpPr>
          <p:sp>
            <p:nvSpPr>
              <p:cNvPr id="9" name="Freeform 9"/>
              <p:cNvSpPr/>
              <p:nvPr/>
            </p:nvSpPr>
            <p:spPr>
              <a:xfrm>
                <a:off x="0" y="0"/>
                <a:ext cx="3077638" cy="1614204"/>
              </a:xfrm>
              <a:custGeom>
                <a:avLst/>
                <a:gdLst/>
                <a:ahLst/>
                <a:cxnLst/>
                <a:rect l="l" t="t" r="r" b="b"/>
                <a:pathLst>
                  <a:path w="3077638" h="1614204">
                    <a:moveTo>
                      <a:pt x="0" y="0"/>
                    </a:moveTo>
                    <a:lnTo>
                      <a:pt x="3077638" y="0"/>
                    </a:lnTo>
                    <a:lnTo>
                      <a:pt x="3077638" y="1614204"/>
                    </a:lnTo>
                    <a:lnTo>
                      <a:pt x="0" y="1614204"/>
                    </a:lnTo>
                    <a:close/>
                  </a:path>
                </a:pathLst>
              </a:custGeom>
              <a:solidFill>
                <a:srgbClr val="FFFFFF"/>
              </a:solidFill>
              <a:ln w="38100" cap="sq">
                <a:solidFill>
                  <a:srgbClr val="3D4984"/>
                </a:solidFill>
                <a:prstDash val="solid"/>
                <a:miter/>
              </a:ln>
            </p:spPr>
          </p:sp>
          <p:sp>
            <p:nvSpPr>
              <p:cNvPr id="10" name="TextBox 10"/>
              <p:cNvSpPr txBox="1"/>
              <p:nvPr/>
            </p:nvSpPr>
            <p:spPr>
              <a:xfrm>
                <a:off x="0" y="-28575"/>
                <a:ext cx="3077638" cy="1642779"/>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66823">
              <a:off x="485416" y="742603"/>
              <a:ext cx="17328616" cy="9088764"/>
              <a:chOff x="0" y="0"/>
              <a:chExt cx="3077638" cy="1614204"/>
            </a:xfrm>
          </p:grpSpPr>
          <p:sp>
            <p:nvSpPr>
              <p:cNvPr id="12" name="Freeform 12"/>
              <p:cNvSpPr/>
              <p:nvPr/>
            </p:nvSpPr>
            <p:spPr>
              <a:xfrm>
                <a:off x="0" y="0"/>
                <a:ext cx="3077638" cy="1614204"/>
              </a:xfrm>
              <a:custGeom>
                <a:avLst/>
                <a:gdLst/>
                <a:ahLst/>
                <a:cxnLst/>
                <a:rect l="l" t="t" r="r" b="b"/>
                <a:pathLst>
                  <a:path w="3077638" h="1614204">
                    <a:moveTo>
                      <a:pt x="0" y="0"/>
                    </a:moveTo>
                    <a:lnTo>
                      <a:pt x="3077638" y="0"/>
                    </a:lnTo>
                    <a:lnTo>
                      <a:pt x="3077638" y="1614204"/>
                    </a:lnTo>
                    <a:lnTo>
                      <a:pt x="0" y="1614204"/>
                    </a:lnTo>
                    <a:close/>
                  </a:path>
                </a:pathLst>
              </a:custGeom>
              <a:solidFill>
                <a:srgbClr val="FFFFFF"/>
              </a:solidFill>
              <a:ln w="38100" cap="sq">
                <a:solidFill>
                  <a:srgbClr val="3D4984"/>
                </a:solidFill>
                <a:prstDash val="solid"/>
                <a:miter/>
              </a:ln>
            </p:spPr>
          </p:sp>
          <p:sp>
            <p:nvSpPr>
              <p:cNvPr id="13" name="TextBox 13"/>
              <p:cNvSpPr txBox="1"/>
              <p:nvPr/>
            </p:nvSpPr>
            <p:spPr>
              <a:xfrm>
                <a:off x="0" y="-28575"/>
                <a:ext cx="3077638" cy="1642779"/>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485416" y="742603"/>
              <a:ext cx="17328616" cy="9088764"/>
              <a:chOff x="0" y="0"/>
              <a:chExt cx="3077638" cy="1614204"/>
            </a:xfrm>
          </p:grpSpPr>
          <p:sp>
            <p:nvSpPr>
              <p:cNvPr id="15" name="Freeform 15"/>
              <p:cNvSpPr/>
              <p:nvPr/>
            </p:nvSpPr>
            <p:spPr>
              <a:xfrm>
                <a:off x="0" y="0"/>
                <a:ext cx="3077638" cy="1614204"/>
              </a:xfrm>
              <a:custGeom>
                <a:avLst/>
                <a:gdLst/>
                <a:ahLst/>
                <a:cxnLst/>
                <a:rect l="l" t="t" r="r" b="b"/>
                <a:pathLst>
                  <a:path w="3077638" h="1614204">
                    <a:moveTo>
                      <a:pt x="0" y="0"/>
                    </a:moveTo>
                    <a:lnTo>
                      <a:pt x="3077638" y="0"/>
                    </a:lnTo>
                    <a:lnTo>
                      <a:pt x="3077638" y="1614204"/>
                    </a:lnTo>
                    <a:lnTo>
                      <a:pt x="0" y="1614204"/>
                    </a:lnTo>
                    <a:close/>
                  </a:path>
                </a:pathLst>
              </a:custGeom>
              <a:solidFill>
                <a:srgbClr val="FFFFFF"/>
              </a:solidFill>
              <a:ln w="38100" cap="sq">
                <a:solidFill>
                  <a:srgbClr val="3D4984"/>
                </a:solidFill>
                <a:prstDash val="solid"/>
                <a:miter/>
              </a:ln>
            </p:spPr>
            <p:txBody>
              <a:bodyPr/>
              <a:lstStyle/>
              <a:p>
                <a:endParaRPr lang="en-ID" dirty="0"/>
              </a:p>
            </p:txBody>
          </p:sp>
          <p:sp>
            <p:nvSpPr>
              <p:cNvPr id="16" name="TextBox 16"/>
              <p:cNvSpPr txBox="1"/>
              <p:nvPr/>
            </p:nvSpPr>
            <p:spPr>
              <a:xfrm>
                <a:off x="0" y="-28575"/>
                <a:ext cx="3077638" cy="1642779"/>
              </a:xfrm>
              <a:prstGeom prst="rect">
                <a:avLst/>
              </a:prstGeom>
            </p:spPr>
            <p:txBody>
              <a:bodyPr lIns="50800" tIns="50800" rIns="50800" bIns="50800" rtlCol="0" anchor="ctr"/>
              <a:lstStyle/>
              <a:p>
                <a:pPr algn="ctr">
                  <a:lnSpc>
                    <a:spcPts val="2659"/>
                  </a:lnSpc>
                </a:pPr>
                <a:endParaRPr/>
              </a:p>
            </p:txBody>
          </p:sp>
        </p:grpSp>
      </p:grpSp>
      <p:sp>
        <p:nvSpPr>
          <p:cNvPr id="17" name="Freeform 17"/>
          <p:cNvSpPr/>
          <p:nvPr/>
        </p:nvSpPr>
        <p:spPr>
          <a:xfrm rot="9259338" flipH="1">
            <a:off x="14552219" y="6359414"/>
            <a:ext cx="3477159" cy="4586181"/>
          </a:xfrm>
          <a:custGeom>
            <a:avLst/>
            <a:gdLst/>
            <a:ahLst/>
            <a:cxnLst/>
            <a:rect l="l" t="t" r="r" b="b"/>
            <a:pathLst>
              <a:path w="3477159" h="4586181">
                <a:moveTo>
                  <a:pt x="3477159" y="0"/>
                </a:moveTo>
                <a:lnTo>
                  <a:pt x="0" y="0"/>
                </a:lnTo>
                <a:lnTo>
                  <a:pt x="0" y="4586181"/>
                </a:lnTo>
                <a:lnTo>
                  <a:pt x="3477159" y="4586181"/>
                </a:lnTo>
                <a:lnTo>
                  <a:pt x="3477159"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8" name="Group 18"/>
          <p:cNvGrpSpPr/>
          <p:nvPr/>
        </p:nvGrpSpPr>
        <p:grpSpPr>
          <a:xfrm>
            <a:off x="15169228" y="-301732"/>
            <a:ext cx="3533862" cy="3381444"/>
            <a:chOff x="0" y="0"/>
            <a:chExt cx="4711816" cy="4508593"/>
          </a:xfrm>
        </p:grpSpPr>
        <p:sp>
          <p:nvSpPr>
            <p:cNvPr id="19" name="Freeform 19"/>
            <p:cNvSpPr/>
            <p:nvPr/>
          </p:nvSpPr>
          <p:spPr>
            <a:xfrm rot="5002884">
              <a:off x="148194" y="62100"/>
              <a:ext cx="1890659" cy="1982343"/>
            </a:xfrm>
            <a:custGeom>
              <a:avLst/>
              <a:gdLst/>
              <a:ahLst/>
              <a:cxnLst/>
              <a:rect l="l" t="t" r="r" b="b"/>
              <a:pathLst>
                <a:path w="1890659" h="1982343">
                  <a:moveTo>
                    <a:pt x="0" y="0"/>
                  </a:moveTo>
                  <a:lnTo>
                    <a:pt x="1890660" y="0"/>
                  </a:lnTo>
                  <a:lnTo>
                    <a:pt x="1890660" y="1982343"/>
                  </a:lnTo>
                  <a:lnTo>
                    <a:pt x="0" y="19823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0" name="Freeform 20"/>
            <p:cNvSpPr/>
            <p:nvPr/>
          </p:nvSpPr>
          <p:spPr>
            <a:xfrm rot="10739848">
              <a:off x="2803959" y="1115372"/>
              <a:ext cx="1890659" cy="1982343"/>
            </a:xfrm>
            <a:custGeom>
              <a:avLst/>
              <a:gdLst/>
              <a:ahLst/>
              <a:cxnLst/>
              <a:rect l="l" t="t" r="r" b="b"/>
              <a:pathLst>
                <a:path w="1890659" h="1982343">
                  <a:moveTo>
                    <a:pt x="0" y="0"/>
                  </a:moveTo>
                  <a:lnTo>
                    <a:pt x="1890660" y="0"/>
                  </a:lnTo>
                  <a:lnTo>
                    <a:pt x="1890660" y="1982342"/>
                  </a:lnTo>
                  <a:lnTo>
                    <a:pt x="0" y="19823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1" name="Freeform 21"/>
            <p:cNvSpPr/>
            <p:nvPr/>
          </p:nvSpPr>
          <p:spPr>
            <a:xfrm rot="1377244">
              <a:off x="1241718" y="2236061"/>
              <a:ext cx="1890659" cy="1982343"/>
            </a:xfrm>
            <a:custGeom>
              <a:avLst/>
              <a:gdLst/>
              <a:ahLst/>
              <a:cxnLst/>
              <a:rect l="l" t="t" r="r" b="b"/>
              <a:pathLst>
                <a:path w="1890659" h="1982343">
                  <a:moveTo>
                    <a:pt x="0" y="0"/>
                  </a:moveTo>
                  <a:lnTo>
                    <a:pt x="1890659" y="0"/>
                  </a:lnTo>
                  <a:lnTo>
                    <a:pt x="1890659" y="1982343"/>
                  </a:lnTo>
                  <a:lnTo>
                    <a:pt x="0" y="198234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sp>
        <p:nvSpPr>
          <p:cNvPr id="22" name="Freeform 22"/>
          <p:cNvSpPr/>
          <p:nvPr/>
        </p:nvSpPr>
        <p:spPr>
          <a:xfrm rot="-5130068">
            <a:off x="-1522480" y="6898471"/>
            <a:ext cx="4504411" cy="4584642"/>
          </a:xfrm>
          <a:custGeom>
            <a:avLst/>
            <a:gdLst/>
            <a:ahLst/>
            <a:cxnLst/>
            <a:rect l="l" t="t" r="r" b="b"/>
            <a:pathLst>
              <a:path w="4504411" h="4584642">
                <a:moveTo>
                  <a:pt x="0" y="0"/>
                </a:moveTo>
                <a:lnTo>
                  <a:pt x="4504411" y="0"/>
                </a:lnTo>
                <a:lnTo>
                  <a:pt x="4504411" y="4584642"/>
                </a:lnTo>
                <a:lnTo>
                  <a:pt x="0" y="458464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3" name="TextBox 23"/>
          <p:cNvSpPr txBox="1"/>
          <p:nvPr/>
        </p:nvSpPr>
        <p:spPr>
          <a:xfrm>
            <a:off x="3191645" y="2755863"/>
            <a:ext cx="11977584" cy="3933591"/>
          </a:xfrm>
          <a:prstGeom prst="rect">
            <a:avLst/>
          </a:prstGeom>
        </p:spPr>
        <p:txBody>
          <a:bodyPr lIns="0" tIns="0" rIns="0" bIns="0" rtlCol="0" anchor="t">
            <a:spAutoFit/>
          </a:bodyPr>
          <a:lstStyle/>
          <a:p>
            <a:pPr algn="ctr">
              <a:lnSpc>
                <a:spcPts val="15328"/>
              </a:lnSpc>
            </a:pPr>
            <a:r>
              <a:rPr lang="en-US" sz="10949">
                <a:solidFill>
                  <a:srgbClr val="000000"/>
                </a:solidFill>
                <a:latin typeface="Scripter"/>
                <a:ea typeface="Scripter"/>
                <a:cs typeface="Scripter"/>
                <a:sym typeface="Scripter"/>
              </a:rPr>
              <a:t>program aplikasi login portal</a:t>
            </a:r>
          </a:p>
        </p:txBody>
      </p:sp>
      <p:sp>
        <p:nvSpPr>
          <p:cNvPr id="24" name="TextBox 24"/>
          <p:cNvSpPr txBox="1"/>
          <p:nvPr/>
        </p:nvSpPr>
        <p:spPr>
          <a:xfrm>
            <a:off x="3191645" y="6980005"/>
            <a:ext cx="12124555" cy="1661993"/>
          </a:xfrm>
          <a:prstGeom prst="rect">
            <a:avLst/>
          </a:prstGeom>
        </p:spPr>
        <p:txBody>
          <a:bodyPr wrap="square" lIns="0" tIns="0" rIns="0" bIns="0" rtlCol="0" anchor="t">
            <a:spAutoFit/>
          </a:bodyPr>
          <a:lstStyle/>
          <a:p>
            <a:pPr algn="ctr"/>
            <a:r>
              <a:rPr lang="en-US" sz="3600" b="1" dirty="0">
                <a:solidFill>
                  <a:srgbClr val="000000"/>
                </a:solidFill>
                <a:latin typeface="Antic Bold Italics"/>
                <a:ea typeface="Antic Bold Italics"/>
                <a:cs typeface="Antic Bold Italics"/>
                <a:sym typeface="Antic Bold Italics"/>
              </a:rPr>
              <a:t>NAMA : SHEILLA RIZKI FADILLAH</a:t>
            </a:r>
          </a:p>
          <a:p>
            <a:pPr algn="ctr"/>
            <a:r>
              <a:rPr lang="en-US" sz="3600" b="1" dirty="0">
                <a:solidFill>
                  <a:srgbClr val="000000"/>
                </a:solidFill>
                <a:latin typeface="Antic Bold Italics"/>
                <a:ea typeface="Antic Bold Italics"/>
                <a:cs typeface="Antic Bold Italics"/>
                <a:sym typeface="Antic Bold Italics"/>
              </a:rPr>
              <a:t>NIM : 2400018115</a:t>
            </a:r>
          </a:p>
          <a:p>
            <a:pPr algn="ctr"/>
            <a:r>
              <a:rPr lang="en-US" sz="3600" b="1" dirty="0">
                <a:solidFill>
                  <a:srgbClr val="000000"/>
                </a:solidFill>
                <a:latin typeface="Antic Bold Italics"/>
                <a:ea typeface="Antic Bold Italics"/>
                <a:cs typeface="Antic Bold Italics"/>
                <a:sym typeface="Antic Bold Italics"/>
              </a:rPr>
              <a:t>KELAS : C</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5871076">
            <a:off x="-250277" y="8177639"/>
            <a:ext cx="985742" cy="1033543"/>
          </a:xfrm>
          <a:custGeom>
            <a:avLst/>
            <a:gdLst/>
            <a:ahLst/>
            <a:cxnLst/>
            <a:rect l="l" t="t" r="r" b="b"/>
            <a:pathLst>
              <a:path w="985742" h="1033543">
                <a:moveTo>
                  <a:pt x="0" y="0"/>
                </a:moveTo>
                <a:lnTo>
                  <a:pt x="985742" y="0"/>
                </a:lnTo>
                <a:lnTo>
                  <a:pt x="985742" y="1033543"/>
                </a:lnTo>
                <a:lnTo>
                  <a:pt x="0" y="10335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9991959">
            <a:off x="953233" y="9055351"/>
            <a:ext cx="985742" cy="1033543"/>
          </a:xfrm>
          <a:custGeom>
            <a:avLst/>
            <a:gdLst/>
            <a:ahLst/>
            <a:cxnLst/>
            <a:rect l="l" t="t" r="r" b="b"/>
            <a:pathLst>
              <a:path w="985742" h="1033543">
                <a:moveTo>
                  <a:pt x="0" y="0"/>
                </a:moveTo>
                <a:lnTo>
                  <a:pt x="985742" y="0"/>
                </a:lnTo>
                <a:lnTo>
                  <a:pt x="985742" y="1033543"/>
                </a:lnTo>
                <a:lnTo>
                  <a:pt x="0" y="10335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2245436">
            <a:off x="18558" y="9417593"/>
            <a:ext cx="985742" cy="1033543"/>
          </a:xfrm>
          <a:custGeom>
            <a:avLst/>
            <a:gdLst/>
            <a:ahLst/>
            <a:cxnLst/>
            <a:rect l="l" t="t" r="r" b="b"/>
            <a:pathLst>
              <a:path w="985742" h="1033543">
                <a:moveTo>
                  <a:pt x="0" y="0"/>
                </a:moveTo>
                <a:lnTo>
                  <a:pt x="985742" y="0"/>
                </a:lnTo>
                <a:lnTo>
                  <a:pt x="985742" y="1033543"/>
                </a:lnTo>
                <a:lnTo>
                  <a:pt x="0" y="103354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10800000">
            <a:off x="14655410" y="7149579"/>
            <a:ext cx="3946039" cy="4016325"/>
          </a:xfrm>
          <a:custGeom>
            <a:avLst/>
            <a:gdLst/>
            <a:ahLst/>
            <a:cxnLst/>
            <a:rect l="l" t="t" r="r" b="b"/>
            <a:pathLst>
              <a:path w="3946039" h="4016325">
                <a:moveTo>
                  <a:pt x="0" y="0"/>
                </a:moveTo>
                <a:lnTo>
                  <a:pt x="3946039" y="0"/>
                </a:lnTo>
                <a:lnTo>
                  <a:pt x="3946039" y="4016324"/>
                </a:lnTo>
                <a:lnTo>
                  <a:pt x="0" y="401632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pic>
        <p:nvPicPr>
          <p:cNvPr id="9" name="Gambar 8" descr="Full view">
            <a:extLst>
              <a:ext uri="{FF2B5EF4-FFF2-40B4-BE49-F238E27FC236}">
                <a16:creationId xmlns:a16="http://schemas.microsoft.com/office/drawing/2014/main" id="{A2DB502C-D974-48A6-BA95-3E3D926E077E}"/>
              </a:ext>
            </a:extLst>
          </p:cNvPr>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37998" y="1868963"/>
            <a:ext cx="6812003" cy="654907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642546" y="814255"/>
            <a:ext cx="17002907" cy="1800486"/>
            <a:chOff x="0" y="0"/>
            <a:chExt cx="4478132" cy="474202"/>
          </a:xfrm>
        </p:grpSpPr>
        <p:sp>
          <p:nvSpPr>
            <p:cNvPr id="4" name="Freeform 4"/>
            <p:cNvSpPr/>
            <p:nvPr/>
          </p:nvSpPr>
          <p:spPr>
            <a:xfrm>
              <a:off x="0" y="0"/>
              <a:ext cx="4478132" cy="474202"/>
            </a:xfrm>
            <a:custGeom>
              <a:avLst/>
              <a:gdLst/>
              <a:ahLst/>
              <a:cxnLst/>
              <a:rect l="l" t="t" r="r" b="b"/>
              <a:pathLst>
                <a:path w="4478132" h="474202">
                  <a:moveTo>
                    <a:pt x="4478132" y="0"/>
                  </a:moveTo>
                  <a:lnTo>
                    <a:pt x="0" y="0"/>
                  </a:lnTo>
                  <a:lnTo>
                    <a:pt x="101600" y="237101"/>
                  </a:lnTo>
                  <a:lnTo>
                    <a:pt x="0" y="474202"/>
                  </a:lnTo>
                  <a:lnTo>
                    <a:pt x="4478132" y="474202"/>
                  </a:lnTo>
                  <a:lnTo>
                    <a:pt x="4376532" y="237101"/>
                  </a:lnTo>
                  <a:lnTo>
                    <a:pt x="4478132" y="0"/>
                  </a:lnTo>
                  <a:close/>
                </a:path>
              </a:pathLst>
            </a:custGeom>
            <a:solidFill>
              <a:srgbClr val="3D4984"/>
            </a:solidFill>
          </p:spPr>
        </p:sp>
        <p:sp>
          <p:nvSpPr>
            <p:cNvPr id="5" name="TextBox 5"/>
            <p:cNvSpPr txBox="1"/>
            <p:nvPr/>
          </p:nvSpPr>
          <p:spPr>
            <a:xfrm>
              <a:off x="88900" y="-38100"/>
              <a:ext cx="4300332" cy="512302"/>
            </a:xfrm>
            <a:prstGeom prst="rect">
              <a:avLst/>
            </a:prstGeom>
          </p:spPr>
          <p:txBody>
            <a:bodyPr lIns="50800" tIns="50800" rIns="50800" bIns="50800" rtlCol="0" anchor="ctr"/>
            <a:lstStyle/>
            <a:p>
              <a:pPr algn="ctr">
                <a:lnSpc>
                  <a:spcPts val="2748"/>
                </a:lnSpc>
              </a:pPr>
              <a:endParaRPr/>
            </a:p>
          </p:txBody>
        </p:sp>
      </p:grpSp>
      <p:sp>
        <p:nvSpPr>
          <p:cNvPr id="6" name="TextBox 6"/>
          <p:cNvSpPr txBox="1"/>
          <p:nvPr/>
        </p:nvSpPr>
        <p:spPr>
          <a:xfrm>
            <a:off x="1032676" y="733425"/>
            <a:ext cx="16230600" cy="1812926"/>
          </a:xfrm>
          <a:prstGeom prst="rect">
            <a:avLst/>
          </a:prstGeom>
        </p:spPr>
        <p:txBody>
          <a:bodyPr lIns="0" tIns="0" rIns="0" bIns="0" rtlCol="0" anchor="t">
            <a:spAutoFit/>
          </a:bodyPr>
          <a:lstStyle/>
          <a:p>
            <a:pPr algn="ctr">
              <a:lnSpc>
                <a:spcPts val="13999"/>
              </a:lnSpc>
            </a:pPr>
            <a:r>
              <a:rPr lang="en-US" sz="9999">
                <a:solidFill>
                  <a:srgbClr val="FFFFFF"/>
                </a:solidFill>
                <a:latin typeface="Scripter"/>
                <a:ea typeface="Scripter"/>
                <a:cs typeface="Scripter"/>
                <a:sym typeface="Scripter"/>
              </a:rPr>
              <a:t>kode program</a:t>
            </a:r>
          </a:p>
        </p:txBody>
      </p:sp>
      <p:grpSp>
        <p:nvGrpSpPr>
          <p:cNvPr id="7" name="Group 7"/>
          <p:cNvGrpSpPr/>
          <p:nvPr/>
        </p:nvGrpSpPr>
        <p:grpSpPr>
          <a:xfrm>
            <a:off x="-360171" y="9258300"/>
            <a:ext cx="19459526" cy="1231556"/>
            <a:chOff x="0" y="0"/>
            <a:chExt cx="13180282" cy="834155"/>
          </a:xfrm>
        </p:grpSpPr>
        <p:sp>
          <p:nvSpPr>
            <p:cNvPr id="8" name="Freeform 8"/>
            <p:cNvSpPr/>
            <p:nvPr/>
          </p:nvSpPr>
          <p:spPr>
            <a:xfrm>
              <a:off x="0" y="0"/>
              <a:ext cx="13180282" cy="834155"/>
            </a:xfrm>
            <a:custGeom>
              <a:avLst/>
              <a:gdLst/>
              <a:ahLst/>
              <a:cxnLst/>
              <a:rect l="l" t="t" r="r" b="b"/>
              <a:pathLst>
                <a:path w="13180282" h="834155">
                  <a:moveTo>
                    <a:pt x="13180282" y="0"/>
                  </a:moveTo>
                  <a:lnTo>
                    <a:pt x="0" y="0"/>
                  </a:lnTo>
                  <a:lnTo>
                    <a:pt x="101600" y="417077"/>
                  </a:lnTo>
                  <a:lnTo>
                    <a:pt x="0" y="834155"/>
                  </a:lnTo>
                  <a:lnTo>
                    <a:pt x="13180282" y="834155"/>
                  </a:lnTo>
                  <a:lnTo>
                    <a:pt x="13078682" y="417077"/>
                  </a:lnTo>
                  <a:lnTo>
                    <a:pt x="13180282" y="0"/>
                  </a:lnTo>
                  <a:close/>
                </a:path>
              </a:pathLst>
            </a:custGeom>
            <a:solidFill>
              <a:srgbClr val="3D4984"/>
            </a:solidFill>
          </p:spPr>
        </p:sp>
        <p:sp>
          <p:nvSpPr>
            <p:cNvPr id="9" name="TextBox 9"/>
            <p:cNvSpPr txBox="1"/>
            <p:nvPr/>
          </p:nvSpPr>
          <p:spPr>
            <a:xfrm>
              <a:off x="88900" y="-38100"/>
              <a:ext cx="13002482" cy="872255"/>
            </a:xfrm>
            <a:prstGeom prst="rect">
              <a:avLst/>
            </a:prstGeom>
          </p:spPr>
          <p:txBody>
            <a:bodyPr lIns="50800" tIns="50800" rIns="50800" bIns="50800" rtlCol="0" anchor="ctr"/>
            <a:lstStyle/>
            <a:p>
              <a:pPr algn="ctr">
                <a:lnSpc>
                  <a:spcPts val="2748"/>
                </a:lnSpc>
              </a:pPr>
              <a:endParaRPr/>
            </a:p>
          </p:txBody>
        </p:sp>
      </p:grpSp>
      <p:sp>
        <p:nvSpPr>
          <p:cNvPr id="10" name="TextBox 10"/>
          <p:cNvSpPr txBox="1"/>
          <p:nvPr/>
        </p:nvSpPr>
        <p:spPr>
          <a:xfrm>
            <a:off x="642546" y="2883360"/>
            <a:ext cx="14230809" cy="6530756"/>
          </a:xfrm>
          <a:prstGeom prst="rect">
            <a:avLst/>
          </a:prstGeom>
        </p:spPr>
        <p:txBody>
          <a:bodyPr lIns="0" tIns="0" rIns="0" bIns="0" rtlCol="0" anchor="t">
            <a:spAutoFit/>
          </a:bodyPr>
          <a:lstStyle/>
          <a:p>
            <a:pPr algn="l">
              <a:lnSpc>
                <a:spcPts val="6487"/>
              </a:lnSpc>
            </a:pPr>
            <a:r>
              <a:rPr lang="en-US" sz="4633" dirty="0">
                <a:solidFill>
                  <a:srgbClr val="000000"/>
                </a:solidFill>
                <a:latin typeface="Antic Bold"/>
                <a:ea typeface="Antic Bold"/>
                <a:cs typeface="Antic Bold"/>
                <a:sym typeface="Antic Bold"/>
              </a:rPr>
              <a:t>.MODEL SMALL</a:t>
            </a:r>
          </a:p>
          <a:p>
            <a:pPr algn="l">
              <a:lnSpc>
                <a:spcPts val="6487"/>
              </a:lnSpc>
            </a:pPr>
            <a:r>
              <a:rPr lang="en-US" sz="4633" dirty="0">
                <a:solidFill>
                  <a:srgbClr val="000000"/>
                </a:solidFill>
                <a:latin typeface="Antic Bold"/>
                <a:ea typeface="Antic Bold"/>
                <a:cs typeface="Antic Bold"/>
                <a:sym typeface="Antic Bold"/>
              </a:rPr>
              <a:t>.CODE</a:t>
            </a:r>
          </a:p>
          <a:p>
            <a:pPr algn="l">
              <a:lnSpc>
                <a:spcPts val="6487"/>
              </a:lnSpc>
            </a:pPr>
            <a:r>
              <a:rPr lang="en-US" sz="4633" dirty="0">
                <a:solidFill>
                  <a:srgbClr val="000000"/>
                </a:solidFill>
                <a:latin typeface="Antic Bold"/>
                <a:ea typeface="Antic Bold"/>
                <a:cs typeface="Antic Bold"/>
                <a:sym typeface="Antic Bold"/>
              </a:rPr>
              <a:t>ORG 100h</a:t>
            </a:r>
          </a:p>
          <a:p>
            <a:pPr algn="l">
              <a:lnSpc>
                <a:spcPts val="6487"/>
              </a:lnSpc>
            </a:pPr>
            <a:r>
              <a:rPr lang="en-US" sz="4633" dirty="0">
                <a:solidFill>
                  <a:srgbClr val="000000"/>
                </a:solidFill>
                <a:latin typeface="Antic Bold"/>
                <a:ea typeface="Antic Bold"/>
                <a:cs typeface="Antic Bold"/>
                <a:sym typeface="Antic Bold"/>
              </a:rPr>
              <a:t>JMP </a:t>
            </a:r>
            <a:r>
              <a:rPr lang="en-US" sz="4633" dirty="0" err="1">
                <a:solidFill>
                  <a:srgbClr val="000000"/>
                </a:solidFill>
                <a:latin typeface="Antic Bold"/>
                <a:ea typeface="Antic Bold"/>
                <a:cs typeface="Antic Bold"/>
                <a:sym typeface="Antic Bold"/>
              </a:rPr>
              <a:t>Mulai</a:t>
            </a:r>
            <a:endParaRPr lang="en-US" sz="4633" dirty="0">
              <a:solidFill>
                <a:srgbClr val="000000"/>
              </a:solidFill>
              <a:latin typeface="Antic Bold"/>
              <a:ea typeface="Antic Bold"/>
              <a:cs typeface="Antic Bold"/>
              <a:sym typeface="Antic Bold"/>
            </a:endParaRPr>
          </a:p>
          <a:p>
            <a:pPr algn="l">
              <a:lnSpc>
                <a:spcPts val="6487"/>
              </a:lnSpc>
            </a:pPr>
            <a:r>
              <a:rPr lang="en-US" sz="4633" dirty="0">
                <a:solidFill>
                  <a:srgbClr val="000000"/>
                </a:solidFill>
                <a:latin typeface="Antic Bold"/>
                <a:ea typeface="Antic Bold"/>
                <a:cs typeface="Antic Bold"/>
                <a:sym typeface="Antic Bold"/>
              </a:rPr>
              <a:t>;</a:t>
            </a:r>
            <a:r>
              <a:rPr lang="en-US" sz="4633" dirty="0" err="1">
                <a:solidFill>
                  <a:srgbClr val="000000"/>
                </a:solidFill>
                <a:latin typeface="Antic Bold"/>
                <a:ea typeface="Antic Bold"/>
                <a:cs typeface="Antic Bold"/>
                <a:sym typeface="Antic Bold"/>
              </a:rPr>
              <a:t>Variabel</a:t>
            </a:r>
            <a:endParaRPr lang="en-US" sz="4633" dirty="0">
              <a:solidFill>
                <a:srgbClr val="000000"/>
              </a:solidFill>
              <a:latin typeface="Antic Bold"/>
              <a:ea typeface="Antic Bold"/>
              <a:cs typeface="Antic Bold"/>
              <a:sym typeface="Antic Bold"/>
            </a:endParaRPr>
          </a:p>
          <a:p>
            <a:pPr algn="l">
              <a:lnSpc>
                <a:spcPts val="6487"/>
              </a:lnSpc>
            </a:pPr>
            <a:r>
              <a:rPr lang="en-US" sz="4633" dirty="0" err="1">
                <a:solidFill>
                  <a:srgbClr val="000000"/>
                </a:solidFill>
                <a:latin typeface="Antic Bold"/>
                <a:ea typeface="Antic Bold"/>
                <a:cs typeface="Antic Bold"/>
                <a:sym typeface="Antic Bold"/>
              </a:rPr>
              <a:t>nama</a:t>
            </a:r>
            <a:r>
              <a:rPr lang="en-US" sz="4633" dirty="0">
                <a:solidFill>
                  <a:srgbClr val="000000"/>
                </a:solidFill>
                <a:latin typeface="Antic Bold"/>
                <a:ea typeface="Antic Bold"/>
                <a:cs typeface="Antic Bold"/>
                <a:sym typeface="Antic Bold"/>
              </a:rPr>
              <a:t>   DB 0dh, 0ah, 0dh, 0ah, "</a:t>
            </a:r>
            <a:r>
              <a:rPr lang="en-US" sz="4633" dirty="0" err="1">
                <a:solidFill>
                  <a:srgbClr val="000000"/>
                </a:solidFill>
                <a:latin typeface="Antic Bold"/>
                <a:ea typeface="Antic Bold"/>
                <a:cs typeface="Antic Bold"/>
                <a:sym typeface="Antic Bold"/>
              </a:rPr>
              <a:t>Masukan</a:t>
            </a:r>
            <a:r>
              <a:rPr lang="en-US" sz="4633" dirty="0">
                <a:solidFill>
                  <a:srgbClr val="000000"/>
                </a:solidFill>
                <a:latin typeface="Antic Bold"/>
                <a:ea typeface="Antic Bold"/>
                <a:cs typeface="Antic Bold"/>
                <a:sym typeface="Antic Bold"/>
              </a:rPr>
              <a:t> ID Anda : ", '$'</a:t>
            </a:r>
          </a:p>
          <a:p>
            <a:pPr algn="l">
              <a:lnSpc>
                <a:spcPts val="6487"/>
              </a:lnSpc>
            </a:pPr>
            <a:r>
              <a:rPr lang="en-US" sz="4633" dirty="0">
                <a:solidFill>
                  <a:srgbClr val="000000"/>
                </a:solidFill>
                <a:latin typeface="Antic Bold"/>
                <a:ea typeface="Antic Bold"/>
                <a:cs typeface="Antic Bold"/>
                <a:sym typeface="Antic Bold"/>
              </a:rPr>
              <a:t>id     DB 0dh, 0ah, "</a:t>
            </a:r>
            <a:r>
              <a:rPr lang="en-US" sz="4633" dirty="0" err="1">
                <a:solidFill>
                  <a:srgbClr val="000000"/>
                </a:solidFill>
                <a:latin typeface="Antic Bold"/>
                <a:ea typeface="Antic Bold"/>
                <a:cs typeface="Antic Bold"/>
                <a:sym typeface="Antic Bold"/>
              </a:rPr>
              <a:t>Masukan</a:t>
            </a:r>
            <a:r>
              <a:rPr lang="en-US" sz="4633" dirty="0">
                <a:solidFill>
                  <a:srgbClr val="000000"/>
                </a:solidFill>
                <a:latin typeface="Antic Bold"/>
                <a:ea typeface="Antic Bold"/>
                <a:cs typeface="Antic Bold"/>
                <a:sym typeface="Antic Bold"/>
              </a:rPr>
              <a:t> Password Anda : ", '$'</a:t>
            </a:r>
          </a:p>
          <a:p>
            <a:pPr algn="just">
              <a:lnSpc>
                <a:spcPts val="6487"/>
              </a:lnSpc>
            </a:pPr>
            <a:endParaRPr lang="en-US" sz="4633" dirty="0">
              <a:solidFill>
                <a:srgbClr val="000000"/>
              </a:solidFill>
              <a:latin typeface="Antic Bold"/>
              <a:ea typeface="Antic Bold"/>
              <a:cs typeface="Antic Bold"/>
              <a:sym typeface="Antic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360171" y="9258300"/>
            <a:ext cx="19459526" cy="1231556"/>
            <a:chOff x="0" y="0"/>
            <a:chExt cx="13180282" cy="834155"/>
          </a:xfrm>
        </p:grpSpPr>
        <p:sp>
          <p:nvSpPr>
            <p:cNvPr id="4" name="Freeform 4"/>
            <p:cNvSpPr/>
            <p:nvPr/>
          </p:nvSpPr>
          <p:spPr>
            <a:xfrm>
              <a:off x="0" y="0"/>
              <a:ext cx="13180282" cy="834155"/>
            </a:xfrm>
            <a:custGeom>
              <a:avLst/>
              <a:gdLst/>
              <a:ahLst/>
              <a:cxnLst/>
              <a:rect l="l" t="t" r="r" b="b"/>
              <a:pathLst>
                <a:path w="13180282" h="834155">
                  <a:moveTo>
                    <a:pt x="13180282" y="0"/>
                  </a:moveTo>
                  <a:lnTo>
                    <a:pt x="0" y="0"/>
                  </a:lnTo>
                  <a:lnTo>
                    <a:pt x="101600" y="417077"/>
                  </a:lnTo>
                  <a:lnTo>
                    <a:pt x="0" y="834155"/>
                  </a:lnTo>
                  <a:lnTo>
                    <a:pt x="13180282" y="834155"/>
                  </a:lnTo>
                  <a:lnTo>
                    <a:pt x="13078682" y="417077"/>
                  </a:lnTo>
                  <a:lnTo>
                    <a:pt x="13180282" y="0"/>
                  </a:lnTo>
                  <a:close/>
                </a:path>
              </a:pathLst>
            </a:custGeom>
            <a:solidFill>
              <a:srgbClr val="3D4984"/>
            </a:solidFill>
          </p:spPr>
        </p:sp>
        <p:sp>
          <p:nvSpPr>
            <p:cNvPr id="5" name="TextBox 5"/>
            <p:cNvSpPr txBox="1"/>
            <p:nvPr/>
          </p:nvSpPr>
          <p:spPr>
            <a:xfrm>
              <a:off x="88900" y="-38100"/>
              <a:ext cx="13002482" cy="872255"/>
            </a:xfrm>
            <a:prstGeom prst="rect">
              <a:avLst/>
            </a:prstGeom>
          </p:spPr>
          <p:txBody>
            <a:bodyPr lIns="50800" tIns="50800" rIns="50800" bIns="50800" rtlCol="0" anchor="ctr"/>
            <a:lstStyle/>
            <a:p>
              <a:pPr algn="ctr">
                <a:lnSpc>
                  <a:spcPts val="2748"/>
                </a:lnSpc>
              </a:pPr>
              <a:endParaRPr/>
            </a:p>
          </p:txBody>
        </p:sp>
      </p:grpSp>
      <p:sp>
        <p:nvSpPr>
          <p:cNvPr id="6" name="TextBox 6"/>
          <p:cNvSpPr txBox="1"/>
          <p:nvPr/>
        </p:nvSpPr>
        <p:spPr>
          <a:xfrm>
            <a:off x="241803" y="322465"/>
            <a:ext cx="17017497" cy="9797448"/>
          </a:xfrm>
          <a:prstGeom prst="rect">
            <a:avLst/>
          </a:prstGeom>
        </p:spPr>
        <p:txBody>
          <a:bodyPr lIns="0" tIns="0" rIns="0" bIns="0" rtlCol="0" anchor="t">
            <a:spAutoFit/>
          </a:bodyPr>
          <a:lstStyle/>
          <a:p>
            <a:pPr algn="l">
              <a:lnSpc>
                <a:spcPts val="5982"/>
              </a:lnSpc>
            </a:pPr>
            <a:r>
              <a:rPr lang="en-US" sz="4273">
                <a:solidFill>
                  <a:srgbClr val="000000"/>
                </a:solidFill>
                <a:latin typeface="Antic Bold"/>
                <a:ea typeface="Antic Bold"/>
                <a:cs typeface="Antic Bold"/>
                <a:sym typeface="Antic Bold"/>
              </a:rPr>
              <a:t>van1      DB "PROGRAM Login", 0dh, 0ah, "----------------------------", '$' </a:t>
            </a:r>
          </a:p>
          <a:p>
            <a:pPr algn="l">
              <a:lnSpc>
                <a:spcPts val="5982"/>
              </a:lnSpc>
            </a:pPr>
            <a:r>
              <a:rPr lang="en-US" sz="4273">
                <a:solidFill>
                  <a:srgbClr val="000000"/>
                </a:solidFill>
                <a:latin typeface="Antic Bold"/>
                <a:ea typeface="Antic Bold"/>
                <a:cs typeface="Antic Bold"/>
                <a:sym typeface="Antic Bold"/>
              </a:rPr>
              <a:t>van2  DB 0dh, 0dh, 0dh, 0ah, 0dh, 0ah, "Selamat Datang Di Menu Utama ...", '$' </a:t>
            </a:r>
          </a:p>
          <a:p>
            <a:pPr algn="l">
              <a:lnSpc>
                <a:spcPts val="5982"/>
              </a:lnSpc>
            </a:pPr>
            <a:r>
              <a:rPr lang="en-US" sz="4273">
                <a:solidFill>
                  <a:srgbClr val="000000"/>
                </a:solidFill>
                <a:latin typeface="Antic Bold"/>
                <a:ea typeface="Antic Bold"/>
                <a:cs typeface="Antic Bold"/>
                <a:sym typeface="Antic Bold"/>
              </a:rPr>
              <a:t>van3  DB 0dh, 0dh, 0dh, 0ah, 0dh, 0ah, "Menu Yang tersedia : ", 0dh, 0ah </a:t>
            </a:r>
          </a:p>
          <a:p>
            <a:pPr algn="l">
              <a:lnSpc>
                <a:spcPts val="5982"/>
              </a:lnSpc>
            </a:pPr>
            <a:r>
              <a:rPr lang="en-US" sz="4273">
                <a:solidFill>
                  <a:srgbClr val="000000"/>
                </a:solidFill>
                <a:latin typeface="Antic Bold"/>
                <a:ea typeface="Antic Bold"/>
                <a:cs typeface="Antic Bold"/>
                <a:sym typeface="Antic Bold"/>
              </a:rPr>
              <a:t>       DB "=====================", 0dh, 0ah</a:t>
            </a:r>
          </a:p>
          <a:p>
            <a:pPr algn="l">
              <a:lnSpc>
                <a:spcPts val="5982"/>
              </a:lnSpc>
            </a:pPr>
            <a:r>
              <a:rPr lang="en-US" sz="4273">
                <a:solidFill>
                  <a:srgbClr val="000000"/>
                </a:solidFill>
                <a:latin typeface="Antic Bold"/>
                <a:ea typeface="Antic Bold"/>
                <a:cs typeface="Antic Bold"/>
                <a:sym typeface="Antic Bold"/>
              </a:rPr>
              <a:t>       DB "=  1. Mengganti ID     =", 0dh, 0ah</a:t>
            </a:r>
          </a:p>
          <a:p>
            <a:pPr algn="l">
              <a:lnSpc>
                <a:spcPts val="5982"/>
              </a:lnSpc>
            </a:pPr>
            <a:r>
              <a:rPr lang="en-US" sz="4273">
                <a:solidFill>
                  <a:srgbClr val="000000"/>
                </a:solidFill>
                <a:latin typeface="Antic Bold"/>
                <a:ea typeface="Antic Bold"/>
                <a:cs typeface="Antic Bold"/>
                <a:sym typeface="Antic Bold"/>
              </a:rPr>
              <a:t>       DB "=  2. Mengganti Password   =", 0dh, 0ah</a:t>
            </a:r>
          </a:p>
          <a:p>
            <a:pPr algn="l">
              <a:lnSpc>
                <a:spcPts val="5982"/>
              </a:lnSpc>
            </a:pPr>
            <a:r>
              <a:rPr lang="en-US" sz="4273">
                <a:solidFill>
                  <a:srgbClr val="000000"/>
                </a:solidFill>
                <a:latin typeface="Antic Bold"/>
                <a:ea typeface="Antic Bold"/>
                <a:cs typeface="Antic Bold"/>
                <a:sym typeface="Antic Bold"/>
              </a:rPr>
              <a:t>       DB "=  3. Mengubah Foto Profil     =", 0dh, 0ah</a:t>
            </a:r>
          </a:p>
          <a:p>
            <a:pPr algn="l">
              <a:lnSpc>
                <a:spcPts val="5982"/>
              </a:lnSpc>
            </a:pPr>
            <a:r>
              <a:rPr lang="en-US" sz="4273">
                <a:solidFill>
                  <a:srgbClr val="000000"/>
                </a:solidFill>
                <a:latin typeface="Antic Bold"/>
                <a:ea typeface="Antic Bold"/>
                <a:cs typeface="Antic Bold"/>
                <a:sym typeface="Antic Bold"/>
              </a:rPr>
              <a:t>       DB "=  4. Melengkapi Biodata =", 0dh, 0ah </a:t>
            </a:r>
          </a:p>
          <a:p>
            <a:pPr algn="l">
              <a:lnSpc>
                <a:spcPts val="5982"/>
              </a:lnSpc>
            </a:pPr>
            <a:r>
              <a:rPr lang="en-US" sz="4273">
                <a:solidFill>
                  <a:srgbClr val="000000"/>
                </a:solidFill>
                <a:latin typeface="Antic Bold"/>
                <a:ea typeface="Antic Bold"/>
                <a:cs typeface="Antic Bold"/>
                <a:sym typeface="Antic Bold"/>
              </a:rPr>
              <a:t>       DB 0dh, 0ah, "Menu yang ingin dipilih ? ", '$'</a:t>
            </a:r>
          </a:p>
          <a:p>
            <a:pPr algn="l">
              <a:lnSpc>
                <a:spcPts val="5982"/>
              </a:lnSpc>
            </a:pPr>
            <a:endParaRPr lang="en-US" sz="4273">
              <a:solidFill>
                <a:srgbClr val="000000"/>
              </a:solidFill>
              <a:latin typeface="Antic Bold"/>
              <a:ea typeface="Antic Bold"/>
              <a:cs typeface="Antic Bold"/>
              <a:sym typeface="Antic Bold"/>
            </a:endParaRPr>
          </a:p>
          <a:p>
            <a:pPr algn="just">
              <a:lnSpc>
                <a:spcPts val="5982"/>
              </a:lnSpc>
            </a:pPr>
            <a:endParaRPr lang="en-US" sz="4273">
              <a:solidFill>
                <a:srgbClr val="000000"/>
              </a:solidFill>
              <a:latin typeface="Antic Bold"/>
              <a:ea typeface="Antic Bold"/>
              <a:cs typeface="Antic Bold"/>
              <a:sym typeface="Antic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360171" y="9258300"/>
            <a:ext cx="19459526" cy="1231556"/>
            <a:chOff x="0" y="0"/>
            <a:chExt cx="13180282" cy="834155"/>
          </a:xfrm>
        </p:grpSpPr>
        <p:sp>
          <p:nvSpPr>
            <p:cNvPr id="4" name="Freeform 4"/>
            <p:cNvSpPr/>
            <p:nvPr/>
          </p:nvSpPr>
          <p:spPr>
            <a:xfrm>
              <a:off x="0" y="0"/>
              <a:ext cx="13180282" cy="834155"/>
            </a:xfrm>
            <a:custGeom>
              <a:avLst/>
              <a:gdLst/>
              <a:ahLst/>
              <a:cxnLst/>
              <a:rect l="l" t="t" r="r" b="b"/>
              <a:pathLst>
                <a:path w="13180282" h="834155">
                  <a:moveTo>
                    <a:pt x="13180282" y="0"/>
                  </a:moveTo>
                  <a:lnTo>
                    <a:pt x="0" y="0"/>
                  </a:lnTo>
                  <a:lnTo>
                    <a:pt x="101600" y="417077"/>
                  </a:lnTo>
                  <a:lnTo>
                    <a:pt x="0" y="834155"/>
                  </a:lnTo>
                  <a:lnTo>
                    <a:pt x="13180282" y="834155"/>
                  </a:lnTo>
                  <a:lnTo>
                    <a:pt x="13078682" y="417077"/>
                  </a:lnTo>
                  <a:lnTo>
                    <a:pt x="13180282" y="0"/>
                  </a:lnTo>
                  <a:close/>
                </a:path>
              </a:pathLst>
            </a:custGeom>
            <a:solidFill>
              <a:srgbClr val="3D4984"/>
            </a:solidFill>
          </p:spPr>
        </p:sp>
        <p:sp>
          <p:nvSpPr>
            <p:cNvPr id="5" name="TextBox 5"/>
            <p:cNvSpPr txBox="1"/>
            <p:nvPr/>
          </p:nvSpPr>
          <p:spPr>
            <a:xfrm>
              <a:off x="88900" y="-38100"/>
              <a:ext cx="13002482" cy="872255"/>
            </a:xfrm>
            <a:prstGeom prst="rect">
              <a:avLst/>
            </a:prstGeom>
          </p:spPr>
          <p:txBody>
            <a:bodyPr lIns="50800" tIns="50800" rIns="50800" bIns="50800" rtlCol="0" anchor="ctr"/>
            <a:lstStyle/>
            <a:p>
              <a:pPr algn="ctr">
                <a:lnSpc>
                  <a:spcPts val="2748"/>
                </a:lnSpc>
              </a:pPr>
              <a:endParaRPr/>
            </a:p>
          </p:txBody>
        </p:sp>
      </p:grpSp>
      <p:sp>
        <p:nvSpPr>
          <p:cNvPr id="6" name="TextBox 6"/>
          <p:cNvSpPr txBox="1"/>
          <p:nvPr/>
        </p:nvSpPr>
        <p:spPr>
          <a:xfrm>
            <a:off x="779874" y="290053"/>
            <a:ext cx="16728253" cy="10374944"/>
          </a:xfrm>
          <a:prstGeom prst="rect">
            <a:avLst/>
          </a:prstGeom>
        </p:spPr>
        <p:txBody>
          <a:bodyPr lIns="0" tIns="0" rIns="0" bIns="0" rtlCol="0" anchor="t">
            <a:spAutoFit/>
          </a:bodyPr>
          <a:lstStyle/>
          <a:p>
            <a:pPr algn="l">
              <a:lnSpc>
                <a:spcPts val="5880"/>
              </a:lnSpc>
            </a:pPr>
            <a:r>
              <a:rPr lang="en-US" sz="4200">
                <a:solidFill>
                  <a:srgbClr val="000000"/>
                </a:solidFill>
                <a:latin typeface="Antic Bold"/>
                <a:ea typeface="Antic Bold"/>
                <a:cs typeface="Antic Bold"/>
                <a:sym typeface="Antic Bold"/>
              </a:rPr>
              <a:t>van4   DB 0dh, 0ah, "Menu Ditemukan", '$'</a:t>
            </a:r>
          </a:p>
          <a:p>
            <a:pPr algn="l">
              <a:lnSpc>
                <a:spcPts val="5880"/>
              </a:lnSpc>
            </a:pPr>
            <a:r>
              <a:rPr lang="en-US" sz="4200">
                <a:solidFill>
                  <a:srgbClr val="000000"/>
                </a:solidFill>
                <a:latin typeface="Antic Bold"/>
                <a:ea typeface="Antic Bold"/>
                <a:cs typeface="Antic Bold"/>
                <a:sym typeface="Antic Bold"/>
              </a:rPr>
              <a:t>van5   DB 0dh, 0dh, 0dh, 0ah, 0dh, 0ah, "========================= PENCARIAN SELESAI =====================", 0dh, 0ah,</a:t>
            </a:r>
          </a:p>
          <a:p>
            <a:pPr algn="l">
              <a:lnSpc>
                <a:spcPts val="5880"/>
              </a:lnSpc>
            </a:pPr>
            <a:r>
              <a:rPr lang="en-US" sz="4200">
                <a:solidFill>
                  <a:srgbClr val="000000"/>
                </a:solidFill>
                <a:latin typeface="Antic Bold"/>
                <a:ea typeface="Antic Bold"/>
                <a:cs typeface="Antic Bold"/>
                <a:sym typeface="Antic Bold"/>
              </a:rPr>
              <a:t>       DB "Silahkan keluar dari pencarian", '$'</a:t>
            </a:r>
          </a:p>
          <a:p>
            <a:pPr algn="l">
              <a:lnSpc>
                <a:spcPts val="5880"/>
              </a:lnSpc>
            </a:pPr>
            <a:r>
              <a:rPr lang="en-US" sz="4200">
                <a:solidFill>
                  <a:srgbClr val="000000"/>
                </a:solidFill>
                <a:latin typeface="Antic Bold"/>
                <a:ea typeface="Antic Bold"/>
                <a:cs typeface="Antic Bold"/>
                <a:sym typeface="Antic Bold"/>
              </a:rPr>
              <a:t>       </a:t>
            </a:r>
          </a:p>
          <a:p>
            <a:pPr algn="l">
              <a:lnSpc>
                <a:spcPts val="5880"/>
              </a:lnSpc>
            </a:pPr>
            <a:r>
              <a:rPr lang="en-US" sz="4200">
                <a:solidFill>
                  <a:srgbClr val="000000"/>
                </a:solidFill>
                <a:latin typeface="Antic Bold"/>
                <a:ea typeface="Antic Bold"/>
                <a:cs typeface="Antic Bold"/>
                <a:sym typeface="Antic Bold"/>
              </a:rPr>
              <a:t>van6   DB 0dh, 0dh, 0dh, 0ah, 0dh, 0ah, "Ingin Menuju menu lain ? (Y, N)", '$'</a:t>
            </a:r>
          </a:p>
          <a:p>
            <a:pPr algn="l">
              <a:lnSpc>
                <a:spcPts val="5880"/>
              </a:lnSpc>
            </a:pPr>
            <a:r>
              <a:rPr lang="en-US" sz="4200">
                <a:solidFill>
                  <a:srgbClr val="000000"/>
                </a:solidFill>
                <a:latin typeface="Antic Bold"/>
                <a:ea typeface="Antic Bold"/>
                <a:cs typeface="Antic Bold"/>
                <a:sym typeface="Antic Bold"/>
              </a:rPr>
              <a:t>van7   DB 0dh, 0dh, 0dh, 0ah, 0dh, 0ah, "Terimakasih Telah Login....", '$'</a:t>
            </a:r>
          </a:p>
          <a:p>
            <a:pPr algn="l">
              <a:lnSpc>
                <a:spcPts val="5880"/>
              </a:lnSpc>
            </a:pPr>
            <a:r>
              <a:rPr lang="en-US" sz="4200">
                <a:solidFill>
                  <a:srgbClr val="000000"/>
                </a:solidFill>
                <a:latin typeface="Antic Bold"/>
                <a:ea typeface="Antic Bold"/>
                <a:cs typeface="Antic Bold"/>
                <a:sym typeface="Antic Bold"/>
              </a:rPr>
              <a:t>error  DB 0dh, 0ah, "Masukan Kode Dengan Benar", '$'</a:t>
            </a:r>
          </a:p>
          <a:p>
            <a:pPr algn="l">
              <a:lnSpc>
                <a:spcPts val="5880"/>
              </a:lnSpc>
            </a:pPr>
            <a:r>
              <a:rPr lang="en-US" sz="4200">
                <a:solidFill>
                  <a:srgbClr val="000000"/>
                </a:solidFill>
                <a:latin typeface="Antic Bold"/>
                <a:ea typeface="Antic Bold"/>
                <a:cs typeface="Antic Bold"/>
                <a:sym typeface="Antic Bold"/>
              </a:rPr>
              <a:t>mii1   DB 0dh, 0ah, 0dh, 0ah, "====== Mengganti ID ======", 0dh, 0ah, "Silahkan masukkan Id baru :", 0dh, 0ah, '$' </a:t>
            </a:r>
          </a:p>
          <a:p>
            <a:pPr algn="l">
              <a:lnSpc>
                <a:spcPts val="5880"/>
              </a:lnSpc>
            </a:pPr>
            <a:endParaRPr lang="en-US" sz="4200">
              <a:solidFill>
                <a:srgbClr val="000000"/>
              </a:solidFill>
              <a:latin typeface="Antic Bold"/>
              <a:ea typeface="Antic Bold"/>
              <a:cs typeface="Antic Bold"/>
              <a:sym typeface="Antic Bold"/>
            </a:endParaRPr>
          </a:p>
          <a:p>
            <a:pPr algn="just">
              <a:lnSpc>
                <a:spcPts val="5880"/>
              </a:lnSpc>
            </a:pPr>
            <a:endParaRPr lang="en-US" sz="4200">
              <a:solidFill>
                <a:srgbClr val="000000"/>
              </a:solidFill>
              <a:latin typeface="Antic Bold"/>
              <a:ea typeface="Antic Bold"/>
              <a:cs typeface="Antic Bold"/>
              <a:sym typeface="Antic 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360171" y="9258300"/>
            <a:ext cx="19459526" cy="1231556"/>
            <a:chOff x="0" y="0"/>
            <a:chExt cx="13180282" cy="834155"/>
          </a:xfrm>
        </p:grpSpPr>
        <p:sp>
          <p:nvSpPr>
            <p:cNvPr id="4" name="Freeform 4"/>
            <p:cNvSpPr/>
            <p:nvPr/>
          </p:nvSpPr>
          <p:spPr>
            <a:xfrm>
              <a:off x="0" y="0"/>
              <a:ext cx="13180282" cy="834155"/>
            </a:xfrm>
            <a:custGeom>
              <a:avLst/>
              <a:gdLst/>
              <a:ahLst/>
              <a:cxnLst/>
              <a:rect l="l" t="t" r="r" b="b"/>
              <a:pathLst>
                <a:path w="13180282" h="834155">
                  <a:moveTo>
                    <a:pt x="13180282" y="0"/>
                  </a:moveTo>
                  <a:lnTo>
                    <a:pt x="0" y="0"/>
                  </a:lnTo>
                  <a:lnTo>
                    <a:pt x="101600" y="417077"/>
                  </a:lnTo>
                  <a:lnTo>
                    <a:pt x="0" y="834155"/>
                  </a:lnTo>
                  <a:lnTo>
                    <a:pt x="13180282" y="834155"/>
                  </a:lnTo>
                  <a:lnTo>
                    <a:pt x="13078682" y="417077"/>
                  </a:lnTo>
                  <a:lnTo>
                    <a:pt x="13180282" y="0"/>
                  </a:lnTo>
                  <a:close/>
                </a:path>
              </a:pathLst>
            </a:custGeom>
            <a:solidFill>
              <a:srgbClr val="3D4984"/>
            </a:solidFill>
          </p:spPr>
        </p:sp>
        <p:sp>
          <p:nvSpPr>
            <p:cNvPr id="5" name="TextBox 5"/>
            <p:cNvSpPr txBox="1"/>
            <p:nvPr/>
          </p:nvSpPr>
          <p:spPr>
            <a:xfrm>
              <a:off x="88900" y="-38100"/>
              <a:ext cx="13002482" cy="872255"/>
            </a:xfrm>
            <a:prstGeom prst="rect">
              <a:avLst/>
            </a:prstGeom>
          </p:spPr>
          <p:txBody>
            <a:bodyPr lIns="50800" tIns="50800" rIns="50800" bIns="50800" rtlCol="0" anchor="ctr"/>
            <a:lstStyle/>
            <a:p>
              <a:pPr algn="ctr">
                <a:lnSpc>
                  <a:spcPts val="2748"/>
                </a:lnSpc>
              </a:pPr>
              <a:endParaRPr/>
            </a:p>
          </p:txBody>
        </p:sp>
      </p:grpSp>
      <p:sp>
        <p:nvSpPr>
          <p:cNvPr id="6" name="TextBox 6"/>
          <p:cNvSpPr txBox="1"/>
          <p:nvPr/>
        </p:nvSpPr>
        <p:spPr>
          <a:xfrm>
            <a:off x="241803" y="322465"/>
            <a:ext cx="17017497" cy="9797448"/>
          </a:xfrm>
          <a:prstGeom prst="rect">
            <a:avLst/>
          </a:prstGeom>
        </p:spPr>
        <p:txBody>
          <a:bodyPr lIns="0" tIns="0" rIns="0" bIns="0" rtlCol="0" anchor="t">
            <a:spAutoFit/>
          </a:bodyPr>
          <a:lstStyle/>
          <a:p>
            <a:pPr algn="l">
              <a:lnSpc>
                <a:spcPts val="5982"/>
              </a:lnSpc>
            </a:pPr>
            <a:r>
              <a:rPr lang="en-US" sz="4273">
                <a:solidFill>
                  <a:srgbClr val="000000"/>
                </a:solidFill>
                <a:latin typeface="Antic Bold"/>
                <a:ea typeface="Antic Bold"/>
                <a:cs typeface="Antic Bold"/>
                <a:sym typeface="Antic Bold"/>
              </a:rPr>
              <a:t>mii2   DB 0dh, 0ah, 0dh, 0ah, "====== Menggnati Password ======", 0dh, 0ah, "Slahkan Masukkan password baru", 0dh, 0ah, '$'</a:t>
            </a:r>
          </a:p>
          <a:p>
            <a:pPr algn="l">
              <a:lnSpc>
                <a:spcPts val="5982"/>
              </a:lnSpc>
            </a:pPr>
            <a:r>
              <a:rPr lang="en-US" sz="4273">
                <a:solidFill>
                  <a:srgbClr val="000000"/>
                </a:solidFill>
                <a:latin typeface="Antic Bold"/>
                <a:ea typeface="Antic Bold"/>
                <a:cs typeface="Antic Bold"/>
                <a:sym typeface="Antic Bold"/>
              </a:rPr>
              <a:t>mii3   DB 0dh, 0ah, 0dh, 0ah, "====== Mengubah Foto Profil ======", 0dh, 0ah, "Silahkan Masukkan Foto Profil baru", 0dh, 0ah, '$' </a:t>
            </a:r>
          </a:p>
          <a:p>
            <a:pPr algn="l">
              <a:lnSpc>
                <a:spcPts val="5982"/>
              </a:lnSpc>
            </a:pPr>
            <a:r>
              <a:rPr lang="en-US" sz="4273">
                <a:solidFill>
                  <a:srgbClr val="000000"/>
                </a:solidFill>
                <a:latin typeface="Antic Bold"/>
                <a:ea typeface="Antic Bold"/>
                <a:cs typeface="Antic Bold"/>
                <a:sym typeface="Antic Bold"/>
              </a:rPr>
              <a:t>mii4   DB 0dh, 0ah, 0dh, 0ah, "====== Melengkapi Biodata ======", 0dh, 0ah, "Silahkan Lengkapi Biodata",0dh, 0ah, '$'</a:t>
            </a:r>
          </a:p>
          <a:p>
            <a:pPr algn="l">
              <a:lnSpc>
                <a:spcPts val="5982"/>
              </a:lnSpc>
            </a:pPr>
            <a:r>
              <a:rPr lang="en-US" sz="4273">
                <a:solidFill>
                  <a:srgbClr val="000000"/>
                </a:solidFill>
                <a:latin typeface="Antic Bold"/>
                <a:ea typeface="Antic Bold"/>
                <a:cs typeface="Antic Bold"/>
                <a:sym typeface="Antic Bold"/>
              </a:rPr>
              <a:t>mii5   DB 0dh, 0ah, 0dh, 0ah, "Ketik 'E' Untuk Mencetak Bukti dan Keluar dari program.... ", '$'</a:t>
            </a:r>
          </a:p>
          <a:p>
            <a:pPr algn="l">
              <a:lnSpc>
                <a:spcPts val="5982"/>
              </a:lnSpc>
            </a:pPr>
            <a:endParaRPr lang="en-US" sz="4273">
              <a:solidFill>
                <a:srgbClr val="000000"/>
              </a:solidFill>
              <a:latin typeface="Antic Bold"/>
              <a:ea typeface="Antic Bold"/>
              <a:cs typeface="Antic Bold"/>
              <a:sym typeface="Antic Bold"/>
            </a:endParaRPr>
          </a:p>
          <a:p>
            <a:pPr algn="l">
              <a:lnSpc>
                <a:spcPts val="5982"/>
              </a:lnSpc>
            </a:pPr>
            <a:r>
              <a:rPr lang="en-US" sz="4273">
                <a:solidFill>
                  <a:srgbClr val="000000"/>
                </a:solidFill>
                <a:latin typeface="Antic Bold"/>
                <a:ea typeface="Antic Bold"/>
                <a:cs typeface="Antic Bold"/>
                <a:sym typeface="Antic Bold"/>
              </a:rPr>
              <a:t>tampung_nama DB 30, ?, 30 dup(?)</a:t>
            </a:r>
          </a:p>
          <a:p>
            <a:pPr algn="l">
              <a:lnSpc>
                <a:spcPts val="5982"/>
              </a:lnSpc>
            </a:pPr>
            <a:r>
              <a:rPr lang="en-US" sz="4273">
                <a:solidFill>
                  <a:srgbClr val="000000"/>
                </a:solidFill>
                <a:latin typeface="Antic Bold"/>
                <a:ea typeface="Antic Bold"/>
                <a:cs typeface="Antic Bold"/>
                <a:sym typeface="Antic Bold"/>
              </a:rPr>
              <a:t>tampung_id DB 30, ?, 30 dup(?)</a:t>
            </a:r>
          </a:p>
          <a:p>
            <a:pPr algn="l">
              <a:lnSpc>
                <a:spcPts val="5982"/>
              </a:lnSpc>
            </a:pPr>
            <a:endParaRPr lang="en-US" sz="4273">
              <a:solidFill>
                <a:srgbClr val="000000"/>
              </a:solidFill>
              <a:latin typeface="Antic Bold"/>
              <a:ea typeface="Antic Bold"/>
              <a:cs typeface="Antic Bold"/>
              <a:sym typeface="Antic Bold"/>
            </a:endParaRPr>
          </a:p>
          <a:p>
            <a:pPr algn="just">
              <a:lnSpc>
                <a:spcPts val="5982"/>
              </a:lnSpc>
            </a:pPr>
            <a:endParaRPr lang="en-US" sz="4273">
              <a:solidFill>
                <a:srgbClr val="000000"/>
              </a:solidFill>
              <a:latin typeface="Antic Bold"/>
              <a:ea typeface="Antic Bold"/>
              <a:cs typeface="Antic Bold"/>
              <a:sym typeface="Antic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360171" y="9258300"/>
            <a:ext cx="19459526" cy="1231556"/>
            <a:chOff x="0" y="0"/>
            <a:chExt cx="13180282" cy="834155"/>
          </a:xfrm>
        </p:grpSpPr>
        <p:sp>
          <p:nvSpPr>
            <p:cNvPr id="4" name="Freeform 4"/>
            <p:cNvSpPr/>
            <p:nvPr/>
          </p:nvSpPr>
          <p:spPr>
            <a:xfrm>
              <a:off x="0" y="0"/>
              <a:ext cx="13180282" cy="834155"/>
            </a:xfrm>
            <a:custGeom>
              <a:avLst/>
              <a:gdLst/>
              <a:ahLst/>
              <a:cxnLst/>
              <a:rect l="l" t="t" r="r" b="b"/>
              <a:pathLst>
                <a:path w="13180282" h="834155">
                  <a:moveTo>
                    <a:pt x="13180282" y="0"/>
                  </a:moveTo>
                  <a:lnTo>
                    <a:pt x="0" y="0"/>
                  </a:lnTo>
                  <a:lnTo>
                    <a:pt x="101600" y="417077"/>
                  </a:lnTo>
                  <a:lnTo>
                    <a:pt x="0" y="834155"/>
                  </a:lnTo>
                  <a:lnTo>
                    <a:pt x="13180282" y="834155"/>
                  </a:lnTo>
                  <a:lnTo>
                    <a:pt x="13078682" y="417077"/>
                  </a:lnTo>
                  <a:lnTo>
                    <a:pt x="13180282" y="0"/>
                  </a:lnTo>
                  <a:close/>
                </a:path>
              </a:pathLst>
            </a:custGeom>
            <a:solidFill>
              <a:srgbClr val="3D4984"/>
            </a:solidFill>
          </p:spPr>
        </p:sp>
        <p:sp>
          <p:nvSpPr>
            <p:cNvPr id="5" name="TextBox 5"/>
            <p:cNvSpPr txBox="1"/>
            <p:nvPr/>
          </p:nvSpPr>
          <p:spPr>
            <a:xfrm>
              <a:off x="88900" y="-38100"/>
              <a:ext cx="13002482" cy="872255"/>
            </a:xfrm>
            <a:prstGeom prst="rect">
              <a:avLst/>
            </a:prstGeom>
          </p:spPr>
          <p:txBody>
            <a:bodyPr lIns="50800" tIns="50800" rIns="50800" bIns="50800" rtlCol="0" anchor="ctr"/>
            <a:lstStyle/>
            <a:p>
              <a:pPr algn="ctr">
                <a:lnSpc>
                  <a:spcPts val="2748"/>
                </a:lnSpc>
              </a:pPr>
              <a:endParaRPr/>
            </a:p>
          </p:txBody>
        </p:sp>
      </p:grpSp>
      <p:sp>
        <p:nvSpPr>
          <p:cNvPr id="6" name="TextBox 6"/>
          <p:cNvSpPr txBox="1"/>
          <p:nvPr/>
        </p:nvSpPr>
        <p:spPr>
          <a:xfrm>
            <a:off x="635252" y="489552"/>
            <a:ext cx="5664596" cy="9384526"/>
          </a:xfrm>
          <a:prstGeom prst="rect">
            <a:avLst/>
          </a:prstGeom>
        </p:spPr>
        <p:txBody>
          <a:bodyPr lIns="0" tIns="0" rIns="0" bIns="0" rtlCol="0" anchor="t">
            <a:spAutoFit/>
          </a:bodyPr>
          <a:lstStyle/>
          <a:p>
            <a:pPr algn="l">
              <a:lnSpc>
                <a:spcPts val="5314"/>
              </a:lnSpc>
            </a:pPr>
            <a:r>
              <a:rPr lang="en-US" sz="3796">
                <a:solidFill>
                  <a:srgbClr val="000000"/>
                </a:solidFill>
                <a:latin typeface="Antic Bold"/>
                <a:ea typeface="Antic Bold"/>
                <a:cs typeface="Antic Bold"/>
                <a:sym typeface="Antic Bold"/>
              </a:rPr>
              <a:t>Mulai:</a:t>
            </a:r>
          </a:p>
          <a:p>
            <a:pPr algn="l">
              <a:lnSpc>
                <a:spcPts val="5314"/>
              </a:lnSpc>
            </a:pPr>
            <a:r>
              <a:rPr lang="en-US" sz="3796">
                <a:solidFill>
                  <a:srgbClr val="000000"/>
                </a:solidFill>
                <a:latin typeface="Antic Bold"/>
                <a:ea typeface="Antic Bold"/>
                <a:cs typeface="Antic Bold"/>
                <a:sym typeface="Antic Bold"/>
              </a:rPr>
              <a:t>   MOV ah, 09</a:t>
            </a:r>
          </a:p>
          <a:p>
            <a:pPr algn="l">
              <a:lnSpc>
                <a:spcPts val="5314"/>
              </a:lnSpc>
            </a:pPr>
            <a:r>
              <a:rPr lang="en-US" sz="3796">
                <a:solidFill>
                  <a:srgbClr val="000000"/>
                </a:solidFill>
                <a:latin typeface="Antic Bold"/>
                <a:ea typeface="Antic Bold"/>
                <a:cs typeface="Antic Bold"/>
                <a:sym typeface="Antic Bold"/>
              </a:rPr>
              <a:t>   LEA dx, van1</a:t>
            </a:r>
          </a:p>
          <a:p>
            <a:pPr algn="l">
              <a:lnSpc>
                <a:spcPts val="5314"/>
              </a:lnSpc>
            </a:pPr>
            <a:r>
              <a:rPr lang="en-US" sz="3796">
                <a:solidFill>
                  <a:srgbClr val="000000"/>
                </a:solidFill>
                <a:latin typeface="Antic Bold"/>
                <a:ea typeface="Antic Bold"/>
                <a:cs typeface="Antic Bold"/>
                <a:sym typeface="Antic Bold"/>
              </a:rPr>
              <a:t>   INT 21h</a:t>
            </a:r>
          </a:p>
          <a:p>
            <a:pPr algn="l">
              <a:lnSpc>
                <a:spcPts val="5314"/>
              </a:lnSpc>
            </a:pPr>
            <a:r>
              <a:rPr lang="en-US" sz="3796">
                <a:solidFill>
                  <a:srgbClr val="000000"/>
                </a:solidFill>
                <a:latin typeface="Antic Bold"/>
                <a:ea typeface="Antic Bold"/>
                <a:cs typeface="Antic Bold"/>
                <a:sym typeface="Antic Bold"/>
              </a:rPr>
              <a:t>   </a:t>
            </a:r>
          </a:p>
          <a:p>
            <a:pPr algn="l">
              <a:lnSpc>
                <a:spcPts val="5314"/>
              </a:lnSpc>
            </a:pPr>
            <a:r>
              <a:rPr lang="en-US" sz="3796">
                <a:solidFill>
                  <a:srgbClr val="000000"/>
                </a:solidFill>
                <a:latin typeface="Antic Bold"/>
                <a:ea typeface="Antic Bold"/>
                <a:cs typeface="Antic Bold"/>
                <a:sym typeface="Antic Bold"/>
              </a:rPr>
              <a:t>   MOV ah, 09</a:t>
            </a:r>
          </a:p>
          <a:p>
            <a:pPr algn="l">
              <a:lnSpc>
                <a:spcPts val="5314"/>
              </a:lnSpc>
            </a:pPr>
            <a:r>
              <a:rPr lang="en-US" sz="3796">
                <a:solidFill>
                  <a:srgbClr val="000000"/>
                </a:solidFill>
                <a:latin typeface="Antic Bold"/>
                <a:ea typeface="Antic Bold"/>
                <a:cs typeface="Antic Bold"/>
                <a:sym typeface="Antic Bold"/>
              </a:rPr>
              <a:t>   LEA dx, nama</a:t>
            </a:r>
          </a:p>
          <a:p>
            <a:pPr algn="l">
              <a:lnSpc>
                <a:spcPts val="5314"/>
              </a:lnSpc>
            </a:pPr>
            <a:r>
              <a:rPr lang="en-US" sz="3796">
                <a:solidFill>
                  <a:srgbClr val="000000"/>
                </a:solidFill>
                <a:latin typeface="Antic Bold"/>
                <a:ea typeface="Antic Bold"/>
                <a:cs typeface="Antic Bold"/>
                <a:sym typeface="Antic Bold"/>
              </a:rPr>
              <a:t>   INT 21h</a:t>
            </a:r>
          </a:p>
          <a:p>
            <a:pPr algn="l">
              <a:lnSpc>
                <a:spcPts val="5314"/>
              </a:lnSpc>
            </a:pPr>
            <a:endParaRPr lang="en-US" sz="3796">
              <a:solidFill>
                <a:srgbClr val="000000"/>
              </a:solidFill>
              <a:latin typeface="Antic Bold"/>
              <a:ea typeface="Antic Bold"/>
              <a:cs typeface="Antic Bold"/>
              <a:sym typeface="Antic Bold"/>
            </a:endParaRPr>
          </a:p>
          <a:p>
            <a:pPr algn="l">
              <a:lnSpc>
                <a:spcPts val="5314"/>
              </a:lnSpc>
            </a:pPr>
            <a:r>
              <a:rPr lang="en-US" sz="3796">
                <a:solidFill>
                  <a:srgbClr val="000000"/>
                </a:solidFill>
                <a:latin typeface="Antic Bold"/>
                <a:ea typeface="Antic Bold"/>
                <a:cs typeface="Antic Bold"/>
                <a:sym typeface="Antic Bold"/>
              </a:rPr>
              <a:t>   MOV ah, 0ah</a:t>
            </a:r>
          </a:p>
          <a:p>
            <a:pPr algn="l">
              <a:lnSpc>
                <a:spcPts val="5314"/>
              </a:lnSpc>
            </a:pPr>
            <a:r>
              <a:rPr lang="en-US" sz="3796">
                <a:solidFill>
                  <a:srgbClr val="000000"/>
                </a:solidFill>
                <a:latin typeface="Antic Bold"/>
                <a:ea typeface="Antic Bold"/>
                <a:cs typeface="Antic Bold"/>
                <a:sym typeface="Antic Bold"/>
              </a:rPr>
              <a:t>   LEA dx, tampung_nama</a:t>
            </a:r>
          </a:p>
          <a:p>
            <a:pPr algn="l">
              <a:lnSpc>
                <a:spcPts val="5314"/>
              </a:lnSpc>
            </a:pPr>
            <a:r>
              <a:rPr lang="en-US" sz="3796">
                <a:solidFill>
                  <a:srgbClr val="000000"/>
                </a:solidFill>
                <a:latin typeface="Antic Bold"/>
                <a:ea typeface="Antic Bold"/>
                <a:cs typeface="Antic Bold"/>
                <a:sym typeface="Antic Bold"/>
              </a:rPr>
              <a:t>   INT 21h</a:t>
            </a:r>
          </a:p>
          <a:p>
            <a:pPr algn="l">
              <a:lnSpc>
                <a:spcPts val="5314"/>
              </a:lnSpc>
            </a:pPr>
            <a:r>
              <a:rPr lang="en-US" sz="3796">
                <a:solidFill>
                  <a:srgbClr val="000000"/>
                </a:solidFill>
                <a:latin typeface="Antic Bold"/>
                <a:ea typeface="Antic Bold"/>
                <a:cs typeface="Antic Bold"/>
                <a:sym typeface="Antic Bold"/>
              </a:rPr>
              <a:t>   PUSH dx</a:t>
            </a:r>
          </a:p>
          <a:p>
            <a:pPr algn="just">
              <a:lnSpc>
                <a:spcPts val="5314"/>
              </a:lnSpc>
            </a:pPr>
            <a:endParaRPr lang="en-US" sz="3796">
              <a:solidFill>
                <a:srgbClr val="000000"/>
              </a:solidFill>
              <a:latin typeface="Antic Bold"/>
              <a:ea typeface="Antic Bold"/>
              <a:cs typeface="Antic Bold"/>
              <a:sym typeface="Antic Bold"/>
            </a:endParaRPr>
          </a:p>
        </p:txBody>
      </p:sp>
      <p:sp>
        <p:nvSpPr>
          <p:cNvPr id="7" name="TextBox 7"/>
          <p:cNvSpPr txBox="1"/>
          <p:nvPr/>
        </p:nvSpPr>
        <p:spPr>
          <a:xfrm>
            <a:off x="10025004" y="489552"/>
            <a:ext cx="5811419" cy="8937063"/>
          </a:xfrm>
          <a:prstGeom prst="rect">
            <a:avLst/>
          </a:prstGeom>
        </p:spPr>
        <p:txBody>
          <a:bodyPr lIns="0" tIns="0" rIns="0" bIns="0" rtlCol="0" anchor="t">
            <a:spAutoFit/>
          </a:bodyPr>
          <a:lstStyle/>
          <a:p>
            <a:pPr algn="l">
              <a:lnSpc>
                <a:spcPts val="5452"/>
              </a:lnSpc>
            </a:pPr>
            <a:r>
              <a:rPr lang="en-US" sz="3894">
                <a:solidFill>
                  <a:srgbClr val="000000"/>
                </a:solidFill>
                <a:latin typeface="Antic Bold"/>
                <a:ea typeface="Antic Bold"/>
                <a:cs typeface="Antic Bold"/>
                <a:sym typeface="Antic Bold"/>
              </a:rPr>
              <a:t>   MOV ah, 09</a:t>
            </a:r>
          </a:p>
          <a:p>
            <a:pPr algn="l">
              <a:lnSpc>
                <a:spcPts val="5452"/>
              </a:lnSpc>
            </a:pPr>
            <a:r>
              <a:rPr lang="en-US" sz="3894">
                <a:solidFill>
                  <a:srgbClr val="000000"/>
                </a:solidFill>
                <a:latin typeface="Antic Bold"/>
                <a:ea typeface="Antic Bold"/>
                <a:cs typeface="Antic Bold"/>
                <a:sym typeface="Antic Bold"/>
              </a:rPr>
              <a:t>   LEA dx, id</a:t>
            </a:r>
          </a:p>
          <a:p>
            <a:pPr algn="l">
              <a:lnSpc>
                <a:spcPts val="5452"/>
              </a:lnSpc>
            </a:pPr>
            <a:r>
              <a:rPr lang="en-US" sz="3894">
                <a:solidFill>
                  <a:srgbClr val="000000"/>
                </a:solidFill>
                <a:latin typeface="Antic Bold"/>
                <a:ea typeface="Antic Bold"/>
                <a:cs typeface="Antic Bold"/>
                <a:sym typeface="Antic Bold"/>
              </a:rPr>
              <a:t>   INT 21h</a:t>
            </a:r>
          </a:p>
          <a:p>
            <a:pPr algn="l">
              <a:lnSpc>
                <a:spcPts val="5452"/>
              </a:lnSpc>
            </a:pPr>
            <a:r>
              <a:rPr lang="en-US" sz="3894">
                <a:solidFill>
                  <a:srgbClr val="000000"/>
                </a:solidFill>
                <a:latin typeface="Antic Bold"/>
                <a:ea typeface="Antic Bold"/>
                <a:cs typeface="Antic Bold"/>
                <a:sym typeface="Antic Bold"/>
              </a:rPr>
              <a:t>   </a:t>
            </a:r>
          </a:p>
          <a:p>
            <a:pPr algn="l">
              <a:lnSpc>
                <a:spcPts val="5452"/>
              </a:lnSpc>
            </a:pPr>
            <a:r>
              <a:rPr lang="en-US" sz="3894">
                <a:solidFill>
                  <a:srgbClr val="000000"/>
                </a:solidFill>
                <a:latin typeface="Antic Bold"/>
                <a:ea typeface="Antic Bold"/>
                <a:cs typeface="Antic Bold"/>
                <a:sym typeface="Antic Bold"/>
              </a:rPr>
              <a:t>   MOV ah, 0ah</a:t>
            </a:r>
          </a:p>
          <a:p>
            <a:pPr algn="l">
              <a:lnSpc>
                <a:spcPts val="5452"/>
              </a:lnSpc>
            </a:pPr>
            <a:r>
              <a:rPr lang="en-US" sz="3894">
                <a:solidFill>
                  <a:srgbClr val="000000"/>
                </a:solidFill>
                <a:latin typeface="Antic Bold"/>
                <a:ea typeface="Antic Bold"/>
                <a:cs typeface="Antic Bold"/>
                <a:sym typeface="Antic Bold"/>
              </a:rPr>
              <a:t>   LEA dx, tampung_id</a:t>
            </a:r>
          </a:p>
          <a:p>
            <a:pPr algn="l">
              <a:lnSpc>
                <a:spcPts val="5452"/>
              </a:lnSpc>
            </a:pPr>
            <a:r>
              <a:rPr lang="en-US" sz="3894">
                <a:solidFill>
                  <a:srgbClr val="000000"/>
                </a:solidFill>
                <a:latin typeface="Antic Bold"/>
                <a:ea typeface="Antic Bold"/>
                <a:cs typeface="Antic Bold"/>
                <a:sym typeface="Antic Bold"/>
              </a:rPr>
              <a:t>   INT 21h</a:t>
            </a:r>
          </a:p>
          <a:p>
            <a:pPr algn="l">
              <a:lnSpc>
                <a:spcPts val="5452"/>
              </a:lnSpc>
            </a:pPr>
            <a:r>
              <a:rPr lang="en-US" sz="3894">
                <a:solidFill>
                  <a:srgbClr val="000000"/>
                </a:solidFill>
                <a:latin typeface="Antic Bold"/>
                <a:ea typeface="Antic Bold"/>
                <a:cs typeface="Antic Bold"/>
                <a:sym typeface="Antic Bold"/>
              </a:rPr>
              <a:t>   PUSH dx</a:t>
            </a:r>
          </a:p>
          <a:p>
            <a:pPr algn="l">
              <a:lnSpc>
                <a:spcPts val="5452"/>
              </a:lnSpc>
            </a:pPr>
            <a:r>
              <a:rPr lang="en-US" sz="3894">
                <a:solidFill>
                  <a:srgbClr val="000000"/>
                </a:solidFill>
                <a:latin typeface="Antic Bold"/>
                <a:ea typeface="Antic Bold"/>
                <a:cs typeface="Antic Bold"/>
                <a:sym typeface="Antic Bold"/>
              </a:rPr>
              <a:t>   </a:t>
            </a:r>
          </a:p>
          <a:p>
            <a:pPr algn="l">
              <a:lnSpc>
                <a:spcPts val="5452"/>
              </a:lnSpc>
            </a:pPr>
            <a:r>
              <a:rPr lang="en-US" sz="3894">
                <a:solidFill>
                  <a:srgbClr val="000000"/>
                </a:solidFill>
                <a:latin typeface="Antic Bold"/>
                <a:ea typeface="Antic Bold"/>
                <a:cs typeface="Antic Bold"/>
                <a:sym typeface="Antic Bold"/>
              </a:rPr>
              <a:t>   MOV ah, 09</a:t>
            </a:r>
          </a:p>
          <a:p>
            <a:pPr algn="l">
              <a:lnSpc>
                <a:spcPts val="5452"/>
              </a:lnSpc>
            </a:pPr>
            <a:r>
              <a:rPr lang="en-US" sz="3894">
                <a:solidFill>
                  <a:srgbClr val="000000"/>
                </a:solidFill>
                <a:latin typeface="Antic Bold"/>
                <a:ea typeface="Antic Bold"/>
                <a:cs typeface="Antic Bold"/>
                <a:sym typeface="Antic Bold"/>
              </a:rPr>
              <a:t>   LEA dx, van2</a:t>
            </a:r>
          </a:p>
          <a:p>
            <a:pPr algn="l">
              <a:lnSpc>
                <a:spcPts val="5452"/>
              </a:lnSpc>
            </a:pPr>
            <a:r>
              <a:rPr lang="en-US" sz="3894">
                <a:solidFill>
                  <a:srgbClr val="000000"/>
                </a:solidFill>
                <a:latin typeface="Antic Bold"/>
                <a:ea typeface="Antic Bold"/>
                <a:cs typeface="Antic Bold"/>
                <a:sym typeface="Antic Bold"/>
              </a:rPr>
              <a:t>   INT 21h</a:t>
            </a:r>
          </a:p>
          <a:p>
            <a:pPr algn="just">
              <a:lnSpc>
                <a:spcPts val="5452"/>
              </a:lnSpc>
            </a:pPr>
            <a:endParaRPr lang="en-US" sz="3894">
              <a:solidFill>
                <a:srgbClr val="000000"/>
              </a:solidFill>
              <a:latin typeface="Antic Bold"/>
              <a:ea typeface="Antic Bold"/>
              <a:cs typeface="Antic Bold"/>
              <a:sym typeface="Antic 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360171" y="9258300"/>
            <a:ext cx="19459526" cy="1231556"/>
            <a:chOff x="0" y="0"/>
            <a:chExt cx="13180282" cy="834155"/>
          </a:xfrm>
        </p:grpSpPr>
        <p:sp>
          <p:nvSpPr>
            <p:cNvPr id="4" name="Freeform 4"/>
            <p:cNvSpPr/>
            <p:nvPr/>
          </p:nvSpPr>
          <p:spPr>
            <a:xfrm>
              <a:off x="0" y="0"/>
              <a:ext cx="13180282" cy="834155"/>
            </a:xfrm>
            <a:custGeom>
              <a:avLst/>
              <a:gdLst/>
              <a:ahLst/>
              <a:cxnLst/>
              <a:rect l="l" t="t" r="r" b="b"/>
              <a:pathLst>
                <a:path w="13180282" h="834155">
                  <a:moveTo>
                    <a:pt x="13180282" y="0"/>
                  </a:moveTo>
                  <a:lnTo>
                    <a:pt x="0" y="0"/>
                  </a:lnTo>
                  <a:lnTo>
                    <a:pt x="101600" y="417077"/>
                  </a:lnTo>
                  <a:lnTo>
                    <a:pt x="0" y="834155"/>
                  </a:lnTo>
                  <a:lnTo>
                    <a:pt x="13180282" y="834155"/>
                  </a:lnTo>
                  <a:lnTo>
                    <a:pt x="13078682" y="417077"/>
                  </a:lnTo>
                  <a:lnTo>
                    <a:pt x="13180282" y="0"/>
                  </a:lnTo>
                  <a:close/>
                </a:path>
              </a:pathLst>
            </a:custGeom>
            <a:solidFill>
              <a:srgbClr val="3D4984"/>
            </a:solidFill>
          </p:spPr>
        </p:sp>
        <p:sp>
          <p:nvSpPr>
            <p:cNvPr id="5" name="TextBox 5"/>
            <p:cNvSpPr txBox="1"/>
            <p:nvPr/>
          </p:nvSpPr>
          <p:spPr>
            <a:xfrm>
              <a:off x="88900" y="-38100"/>
              <a:ext cx="13002482" cy="872255"/>
            </a:xfrm>
            <a:prstGeom prst="rect">
              <a:avLst/>
            </a:prstGeom>
          </p:spPr>
          <p:txBody>
            <a:bodyPr lIns="50800" tIns="50800" rIns="50800" bIns="50800" rtlCol="0" anchor="ctr"/>
            <a:lstStyle/>
            <a:p>
              <a:pPr algn="ctr">
                <a:lnSpc>
                  <a:spcPts val="2748"/>
                </a:lnSpc>
              </a:pPr>
              <a:endParaRPr/>
            </a:p>
          </p:txBody>
        </p:sp>
      </p:grpSp>
      <p:sp>
        <p:nvSpPr>
          <p:cNvPr id="6" name="TextBox 6"/>
          <p:cNvSpPr txBox="1"/>
          <p:nvPr/>
        </p:nvSpPr>
        <p:spPr>
          <a:xfrm>
            <a:off x="635252" y="499077"/>
            <a:ext cx="5277908" cy="9990779"/>
          </a:xfrm>
          <a:prstGeom prst="rect">
            <a:avLst/>
          </a:prstGeom>
        </p:spPr>
        <p:txBody>
          <a:bodyPr lIns="0" tIns="0" rIns="0" bIns="0" rtlCol="0" anchor="t">
            <a:spAutoFit/>
          </a:bodyPr>
          <a:lstStyle/>
          <a:p>
            <a:pPr algn="l">
              <a:lnSpc>
                <a:spcPts val="4951"/>
              </a:lnSpc>
            </a:pPr>
            <a:r>
              <a:rPr lang="en-US" sz="3536">
                <a:solidFill>
                  <a:srgbClr val="000000"/>
                </a:solidFill>
                <a:latin typeface="Antic Bold"/>
                <a:ea typeface="Antic Bold"/>
                <a:cs typeface="Antic Bold"/>
                <a:sym typeface="Antic Bold"/>
              </a:rPr>
              <a:t>Mulai2:</a:t>
            </a:r>
          </a:p>
          <a:p>
            <a:pPr algn="l">
              <a:lnSpc>
                <a:spcPts val="4951"/>
              </a:lnSpc>
            </a:pPr>
            <a:r>
              <a:rPr lang="en-US" sz="3536">
                <a:solidFill>
                  <a:srgbClr val="000000"/>
                </a:solidFill>
                <a:latin typeface="Antic Bold"/>
                <a:ea typeface="Antic Bold"/>
                <a:cs typeface="Antic Bold"/>
                <a:sym typeface="Antic Bold"/>
              </a:rPr>
              <a:t>   MOV ah, 09</a:t>
            </a:r>
          </a:p>
          <a:p>
            <a:pPr algn="l">
              <a:lnSpc>
                <a:spcPts val="4951"/>
              </a:lnSpc>
            </a:pPr>
            <a:r>
              <a:rPr lang="en-US" sz="3536">
                <a:solidFill>
                  <a:srgbClr val="000000"/>
                </a:solidFill>
                <a:latin typeface="Antic Bold"/>
                <a:ea typeface="Antic Bold"/>
                <a:cs typeface="Antic Bold"/>
                <a:sym typeface="Antic Bold"/>
              </a:rPr>
              <a:t>   LEA dx, van3</a:t>
            </a:r>
          </a:p>
          <a:p>
            <a:pPr algn="l">
              <a:lnSpc>
                <a:spcPts val="4951"/>
              </a:lnSpc>
            </a:pPr>
            <a:r>
              <a:rPr lang="en-US" sz="3536">
                <a:solidFill>
                  <a:srgbClr val="000000"/>
                </a:solidFill>
                <a:latin typeface="Antic Bold"/>
                <a:ea typeface="Antic Bold"/>
                <a:cs typeface="Antic Bold"/>
                <a:sym typeface="Antic Bold"/>
              </a:rPr>
              <a:t>   INT 21h</a:t>
            </a:r>
          </a:p>
          <a:p>
            <a:pPr algn="l">
              <a:lnSpc>
                <a:spcPts val="4951"/>
              </a:lnSpc>
            </a:pPr>
            <a:r>
              <a:rPr lang="en-US" sz="3536">
                <a:solidFill>
                  <a:srgbClr val="000000"/>
                </a:solidFill>
                <a:latin typeface="Antic Bold"/>
                <a:ea typeface="Antic Bold"/>
                <a:cs typeface="Antic Bold"/>
                <a:sym typeface="Antic Bold"/>
              </a:rPr>
              <a:t>   </a:t>
            </a:r>
          </a:p>
          <a:p>
            <a:pPr algn="l">
              <a:lnSpc>
                <a:spcPts val="4951"/>
              </a:lnSpc>
            </a:pPr>
            <a:r>
              <a:rPr lang="en-US" sz="3536">
                <a:solidFill>
                  <a:srgbClr val="000000"/>
                </a:solidFill>
                <a:latin typeface="Antic Bold"/>
                <a:ea typeface="Antic Bold"/>
                <a:cs typeface="Antic Bold"/>
                <a:sym typeface="Antic Bold"/>
              </a:rPr>
              <a:t>Proses:</a:t>
            </a:r>
          </a:p>
          <a:p>
            <a:pPr algn="l">
              <a:lnSpc>
                <a:spcPts val="4951"/>
              </a:lnSpc>
            </a:pPr>
            <a:r>
              <a:rPr lang="en-US" sz="3536">
                <a:solidFill>
                  <a:srgbClr val="000000"/>
                </a:solidFill>
                <a:latin typeface="Antic Bold"/>
                <a:ea typeface="Antic Bold"/>
                <a:cs typeface="Antic Bold"/>
                <a:sym typeface="Antic Bold"/>
              </a:rPr>
              <a:t>   MOV ah, 01</a:t>
            </a:r>
          </a:p>
          <a:p>
            <a:pPr algn="l">
              <a:lnSpc>
                <a:spcPts val="4951"/>
              </a:lnSpc>
            </a:pPr>
            <a:r>
              <a:rPr lang="en-US" sz="3536">
                <a:solidFill>
                  <a:srgbClr val="000000"/>
                </a:solidFill>
                <a:latin typeface="Antic Bold"/>
                <a:ea typeface="Antic Bold"/>
                <a:cs typeface="Antic Bold"/>
                <a:sym typeface="Antic Bold"/>
              </a:rPr>
              <a:t>   INT 21h</a:t>
            </a:r>
          </a:p>
          <a:p>
            <a:pPr algn="l">
              <a:lnSpc>
                <a:spcPts val="4951"/>
              </a:lnSpc>
            </a:pPr>
            <a:r>
              <a:rPr lang="en-US" sz="3536">
                <a:solidFill>
                  <a:srgbClr val="000000"/>
                </a:solidFill>
                <a:latin typeface="Antic Bold"/>
                <a:ea typeface="Antic Bold"/>
                <a:cs typeface="Antic Bold"/>
                <a:sym typeface="Antic Bold"/>
              </a:rPr>
              <a:t>   </a:t>
            </a:r>
          </a:p>
          <a:p>
            <a:pPr algn="l">
              <a:lnSpc>
                <a:spcPts val="4951"/>
              </a:lnSpc>
            </a:pPr>
            <a:r>
              <a:rPr lang="en-US" sz="3536">
                <a:solidFill>
                  <a:srgbClr val="000000"/>
                </a:solidFill>
                <a:latin typeface="Antic Bold"/>
                <a:ea typeface="Antic Bold"/>
                <a:cs typeface="Antic Bold"/>
                <a:sym typeface="Antic Bold"/>
              </a:rPr>
              <a:t>   CMP al, '1'</a:t>
            </a:r>
          </a:p>
          <a:p>
            <a:pPr algn="l">
              <a:lnSpc>
                <a:spcPts val="4951"/>
              </a:lnSpc>
            </a:pPr>
            <a:r>
              <a:rPr lang="en-US" sz="3536">
                <a:solidFill>
                  <a:srgbClr val="000000"/>
                </a:solidFill>
                <a:latin typeface="Antic Bold"/>
                <a:ea typeface="Antic Bold"/>
                <a:cs typeface="Antic Bold"/>
                <a:sym typeface="Antic Bold"/>
              </a:rPr>
              <a:t>   JE merk_1</a:t>
            </a:r>
          </a:p>
          <a:p>
            <a:pPr algn="l">
              <a:lnSpc>
                <a:spcPts val="4951"/>
              </a:lnSpc>
            </a:pPr>
            <a:endParaRPr lang="en-US" sz="3536">
              <a:solidFill>
                <a:srgbClr val="000000"/>
              </a:solidFill>
              <a:latin typeface="Antic Bold"/>
              <a:ea typeface="Antic Bold"/>
              <a:cs typeface="Antic Bold"/>
              <a:sym typeface="Antic Bold"/>
            </a:endParaRPr>
          </a:p>
          <a:p>
            <a:pPr algn="l">
              <a:lnSpc>
                <a:spcPts val="4951"/>
              </a:lnSpc>
            </a:pPr>
            <a:r>
              <a:rPr lang="en-US" sz="3536">
                <a:solidFill>
                  <a:srgbClr val="000000"/>
                </a:solidFill>
                <a:latin typeface="Antic Bold"/>
                <a:ea typeface="Antic Bold"/>
                <a:cs typeface="Antic Bold"/>
                <a:sym typeface="Antic Bold"/>
              </a:rPr>
              <a:t>  CMP al, '2'</a:t>
            </a:r>
          </a:p>
          <a:p>
            <a:pPr algn="l">
              <a:lnSpc>
                <a:spcPts val="4951"/>
              </a:lnSpc>
            </a:pPr>
            <a:r>
              <a:rPr lang="en-US" sz="3536">
                <a:solidFill>
                  <a:srgbClr val="000000"/>
                </a:solidFill>
                <a:latin typeface="Antic Bold"/>
                <a:ea typeface="Antic Bold"/>
                <a:cs typeface="Antic Bold"/>
                <a:sym typeface="Antic Bold"/>
              </a:rPr>
              <a:t>   JE merk_2</a:t>
            </a:r>
          </a:p>
          <a:p>
            <a:pPr algn="l">
              <a:lnSpc>
                <a:spcPts val="4951"/>
              </a:lnSpc>
            </a:pPr>
            <a:endParaRPr lang="en-US" sz="3536">
              <a:solidFill>
                <a:srgbClr val="000000"/>
              </a:solidFill>
              <a:latin typeface="Antic Bold"/>
              <a:ea typeface="Antic Bold"/>
              <a:cs typeface="Antic Bold"/>
              <a:sym typeface="Antic Bold"/>
            </a:endParaRPr>
          </a:p>
          <a:p>
            <a:pPr algn="just">
              <a:lnSpc>
                <a:spcPts val="4951"/>
              </a:lnSpc>
            </a:pPr>
            <a:endParaRPr lang="en-US" sz="3536">
              <a:solidFill>
                <a:srgbClr val="000000"/>
              </a:solidFill>
              <a:latin typeface="Antic Bold"/>
              <a:ea typeface="Antic Bold"/>
              <a:cs typeface="Antic Bold"/>
              <a:sym typeface="Antic Bold"/>
            </a:endParaRPr>
          </a:p>
        </p:txBody>
      </p:sp>
      <p:sp>
        <p:nvSpPr>
          <p:cNvPr id="7" name="TextBox 7"/>
          <p:cNvSpPr txBox="1"/>
          <p:nvPr/>
        </p:nvSpPr>
        <p:spPr>
          <a:xfrm>
            <a:off x="10025004" y="499077"/>
            <a:ext cx="5633171" cy="9990779"/>
          </a:xfrm>
          <a:prstGeom prst="rect">
            <a:avLst/>
          </a:prstGeom>
        </p:spPr>
        <p:txBody>
          <a:bodyPr lIns="0" tIns="0" rIns="0" bIns="0" rtlCol="0" anchor="t">
            <a:spAutoFit/>
          </a:bodyPr>
          <a:lstStyle/>
          <a:p>
            <a:pPr algn="l">
              <a:lnSpc>
                <a:spcPts val="5285"/>
              </a:lnSpc>
            </a:pPr>
            <a:r>
              <a:rPr lang="en-US" sz="3775">
                <a:solidFill>
                  <a:srgbClr val="000000"/>
                </a:solidFill>
                <a:latin typeface="Antic Bold"/>
                <a:ea typeface="Antic Bold"/>
                <a:cs typeface="Antic Bold"/>
                <a:sym typeface="Antic Bold"/>
              </a:rPr>
              <a:t>CMP al, '3'</a:t>
            </a:r>
          </a:p>
          <a:p>
            <a:pPr algn="l">
              <a:lnSpc>
                <a:spcPts val="5285"/>
              </a:lnSpc>
            </a:pPr>
            <a:r>
              <a:rPr lang="en-US" sz="3775">
                <a:solidFill>
                  <a:srgbClr val="000000"/>
                </a:solidFill>
                <a:latin typeface="Antic Bold"/>
                <a:ea typeface="Antic Bold"/>
                <a:cs typeface="Antic Bold"/>
                <a:sym typeface="Antic Bold"/>
              </a:rPr>
              <a:t>   JE merk_3</a:t>
            </a:r>
          </a:p>
          <a:p>
            <a:pPr algn="l">
              <a:lnSpc>
                <a:spcPts val="5285"/>
              </a:lnSpc>
            </a:pPr>
            <a:r>
              <a:rPr lang="en-US" sz="3775">
                <a:solidFill>
                  <a:srgbClr val="000000"/>
                </a:solidFill>
                <a:latin typeface="Antic Bold"/>
                <a:ea typeface="Antic Bold"/>
                <a:cs typeface="Antic Bold"/>
                <a:sym typeface="Antic Bold"/>
              </a:rPr>
              <a:t>   </a:t>
            </a:r>
          </a:p>
          <a:p>
            <a:pPr algn="l">
              <a:lnSpc>
                <a:spcPts val="5285"/>
              </a:lnSpc>
            </a:pPr>
            <a:r>
              <a:rPr lang="en-US" sz="3775">
                <a:solidFill>
                  <a:srgbClr val="000000"/>
                </a:solidFill>
                <a:latin typeface="Antic Bold"/>
                <a:ea typeface="Antic Bold"/>
                <a:cs typeface="Antic Bold"/>
                <a:sym typeface="Antic Bold"/>
              </a:rPr>
              <a:t>   CMP al, '4'</a:t>
            </a:r>
          </a:p>
          <a:p>
            <a:pPr algn="l">
              <a:lnSpc>
                <a:spcPts val="5285"/>
              </a:lnSpc>
            </a:pPr>
            <a:r>
              <a:rPr lang="en-US" sz="3775">
                <a:solidFill>
                  <a:srgbClr val="000000"/>
                </a:solidFill>
                <a:latin typeface="Antic Bold"/>
                <a:ea typeface="Antic Bold"/>
                <a:cs typeface="Antic Bold"/>
                <a:sym typeface="Antic Bold"/>
              </a:rPr>
              <a:t>   JE merk_4</a:t>
            </a:r>
          </a:p>
          <a:p>
            <a:pPr algn="l">
              <a:lnSpc>
                <a:spcPts val="5285"/>
              </a:lnSpc>
            </a:pPr>
            <a:r>
              <a:rPr lang="en-US" sz="3775">
                <a:solidFill>
                  <a:srgbClr val="000000"/>
                </a:solidFill>
                <a:latin typeface="Antic Bold"/>
                <a:ea typeface="Antic Bold"/>
                <a:cs typeface="Antic Bold"/>
                <a:sym typeface="Antic Bold"/>
              </a:rPr>
              <a:t> </a:t>
            </a:r>
          </a:p>
          <a:p>
            <a:pPr algn="l">
              <a:lnSpc>
                <a:spcPts val="5285"/>
              </a:lnSpc>
            </a:pPr>
            <a:r>
              <a:rPr lang="en-US" sz="3775">
                <a:solidFill>
                  <a:srgbClr val="000000"/>
                </a:solidFill>
                <a:latin typeface="Antic Bold"/>
                <a:ea typeface="Antic Bold"/>
                <a:cs typeface="Antic Bold"/>
                <a:sym typeface="Antic Bold"/>
              </a:rPr>
              <a:t>   JNE psn_error</a:t>
            </a:r>
          </a:p>
          <a:p>
            <a:pPr algn="l">
              <a:lnSpc>
                <a:spcPts val="5285"/>
              </a:lnSpc>
            </a:pPr>
            <a:r>
              <a:rPr lang="en-US" sz="3775">
                <a:solidFill>
                  <a:srgbClr val="000000"/>
                </a:solidFill>
                <a:latin typeface="Antic Bold"/>
                <a:ea typeface="Antic Bold"/>
                <a:cs typeface="Antic Bold"/>
                <a:sym typeface="Antic Bold"/>
              </a:rPr>
              <a:t>Proses2:</a:t>
            </a:r>
          </a:p>
          <a:p>
            <a:pPr algn="l">
              <a:lnSpc>
                <a:spcPts val="5285"/>
              </a:lnSpc>
            </a:pPr>
            <a:r>
              <a:rPr lang="en-US" sz="3775">
                <a:solidFill>
                  <a:srgbClr val="000000"/>
                </a:solidFill>
                <a:latin typeface="Antic Bold"/>
                <a:ea typeface="Antic Bold"/>
                <a:cs typeface="Antic Bold"/>
                <a:sym typeface="Antic Bold"/>
              </a:rPr>
              <a:t>   MOV ah, 09</a:t>
            </a:r>
          </a:p>
          <a:p>
            <a:pPr algn="l">
              <a:lnSpc>
                <a:spcPts val="5285"/>
              </a:lnSpc>
            </a:pPr>
            <a:r>
              <a:rPr lang="en-US" sz="3775">
                <a:solidFill>
                  <a:srgbClr val="000000"/>
                </a:solidFill>
                <a:latin typeface="Antic Bold"/>
                <a:ea typeface="Antic Bold"/>
                <a:cs typeface="Antic Bold"/>
                <a:sym typeface="Antic Bold"/>
              </a:rPr>
              <a:t>   LEA dx, van6</a:t>
            </a:r>
          </a:p>
          <a:p>
            <a:pPr algn="l">
              <a:lnSpc>
                <a:spcPts val="5285"/>
              </a:lnSpc>
            </a:pPr>
            <a:r>
              <a:rPr lang="en-US" sz="3775">
                <a:solidFill>
                  <a:srgbClr val="000000"/>
                </a:solidFill>
                <a:latin typeface="Antic Bold"/>
                <a:ea typeface="Antic Bold"/>
                <a:cs typeface="Antic Bold"/>
                <a:sym typeface="Antic Bold"/>
              </a:rPr>
              <a:t>   INT 21h</a:t>
            </a:r>
          </a:p>
          <a:p>
            <a:pPr algn="l">
              <a:lnSpc>
                <a:spcPts val="5285"/>
              </a:lnSpc>
            </a:pPr>
            <a:r>
              <a:rPr lang="en-US" sz="3775">
                <a:solidFill>
                  <a:srgbClr val="000000"/>
                </a:solidFill>
                <a:latin typeface="Antic Bold"/>
                <a:ea typeface="Antic Bold"/>
                <a:cs typeface="Antic Bold"/>
                <a:sym typeface="Antic Bold"/>
              </a:rPr>
              <a:t>   MOV ah, 01</a:t>
            </a:r>
          </a:p>
          <a:p>
            <a:pPr algn="l">
              <a:lnSpc>
                <a:spcPts val="5285"/>
              </a:lnSpc>
            </a:pPr>
            <a:r>
              <a:rPr lang="en-US" sz="3775">
                <a:solidFill>
                  <a:srgbClr val="000000"/>
                </a:solidFill>
                <a:latin typeface="Antic Bold"/>
                <a:ea typeface="Antic Bold"/>
                <a:cs typeface="Antic Bold"/>
                <a:sym typeface="Antic Bold"/>
              </a:rPr>
              <a:t>   INT 21h</a:t>
            </a:r>
          </a:p>
          <a:p>
            <a:pPr algn="l">
              <a:lnSpc>
                <a:spcPts val="5285"/>
              </a:lnSpc>
            </a:pPr>
            <a:endParaRPr lang="en-US" sz="3775">
              <a:solidFill>
                <a:srgbClr val="000000"/>
              </a:solidFill>
              <a:latin typeface="Antic Bold"/>
              <a:ea typeface="Antic Bold"/>
              <a:cs typeface="Antic Bold"/>
              <a:sym typeface="Antic Bold"/>
            </a:endParaRPr>
          </a:p>
          <a:p>
            <a:pPr algn="just">
              <a:lnSpc>
                <a:spcPts val="5285"/>
              </a:lnSpc>
            </a:pPr>
            <a:endParaRPr lang="en-US" sz="3775">
              <a:solidFill>
                <a:srgbClr val="000000"/>
              </a:solidFill>
              <a:latin typeface="Antic Bold"/>
              <a:ea typeface="Antic Bold"/>
              <a:cs typeface="Antic Bold"/>
              <a:sym typeface="Antic 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360171" y="9258300"/>
            <a:ext cx="19459526" cy="1231556"/>
            <a:chOff x="0" y="0"/>
            <a:chExt cx="13180282" cy="834155"/>
          </a:xfrm>
        </p:grpSpPr>
        <p:sp>
          <p:nvSpPr>
            <p:cNvPr id="4" name="Freeform 4"/>
            <p:cNvSpPr/>
            <p:nvPr/>
          </p:nvSpPr>
          <p:spPr>
            <a:xfrm>
              <a:off x="0" y="0"/>
              <a:ext cx="13180282" cy="834155"/>
            </a:xfrm>
            <a:custGeom>
              <a:avLst/>
              <a:gdLst/>
              <a:ahLst/>
              <a:cxnLst/>
              <a:rect l="l" t="t" r="r" b="b"/>
              <a:pathLst>
                <a:path w="13180282" h="834155">
                  <a:moveTo>
                    <a:pt x="13180282" y="0"/>
                  </a:moveTo>
                  <a:lnTo>
                    <a:pt x="0" y="0"/>
                  </a:lnTo>
                  <a:lnTo>
                    <a:pt x="101600" y="417077"/>
                  </a:lnTo>
                  <a:lnTo>
                    <a:pt x="0" y="834155"/>
                  </a:lnTo>
                  <a:lnTo>
                    <a:pt x="13180282" y="834155"/>
                  </a:lnTo>
                  <a:lnTo>
                    <a:pt x="13078682" y="417077"/>
                  </a:lnTo>
                  <a:lnTo>
                    <a:pt x="13180282" y="0"/>
                  </a:lnTo>
                  <a:close/>
                </a:path>
              </a:pathLst>
            </a:custGeom>
            <a:solidFill>
              <a:srgbClr val="3D4984"/>
            </a:solidFill>
          </p:spPr>
        </p:sp>
        <p:sp>
          <p:nvSpPr>
            <p:cNvPr id="5" name="TextBox 5"/>
            <p:cNvSpPr txBox="1"/>
            <p:nvPr/>
          </p:nvSpPr>
          <p:spPr>
            <a:xfrm>
              <a:off x="88900" y="-38100"/>
              <a:ext cx="13002482" cy="872255"/>
            </a:xfrm>
            <a:prstGeom prst="rect">
              <a:avLst/>
            </a:prstGeom>
          </p:spPr>
          <p:txBody>
            <a:bodyPr lIns="50800" tIns="50800" rIns="50800" bIns="50800" rtlCol="0" anchor="ctr"/>
            <a:lstStyle/>
            <a:p>
              <a:pPr algn="ctr">
                <a:lnSpc>
                  <a:spcPts val="2748"/>
                </a:lnSpc>
              </a:pPr>
              <a:endParaRPr/>
            </a:p>
          </p:txBody>
        </p:sp>
      </p:grpSp>
      <p:sp>
        <p:nvSpPr>
          <p:cNvPr id="6" name="TextBox 6"/>
          <p:cNvSpPr txBox="1"/>
          <p:nvPr/>
        </p:nvSpPr>
        <p:spPr>
          <a:xfrm>
            <a:off x="635252" y="499077"/>
            <a:ext cx="5277908" cy="9365502"/>
          </a:xfrm>
          <a:prstGeom prst="rect">
            <a:avLst/>
          </a:prstGeom>
        </p:spPr>
        <p:txBody>
          <a:bodyPr lIns="0" tIns="0" rIns="0" bIns="0" rtlCol="0" anchor="t">
            <a:spAutoFit/>
          </a:bodyPr>
          <a:lstStyle/>
          <a:p>
            <a:pPr algn="l">
              <a:lnSpc>
                <a:spcPts val="4951"/>
              </a:lnSpc>
            </a:pPr>
            <a:r>
              <a:rPr lang="en-US" sz="3536">
                <a:solidFill>
                  <a:srgbClr val="000000"/>
                </a:solidFill>
                <a:latin typeface="Antic Bold"/>
                <a:ea typeface="Antic Bold"/>
                <a:cs typeface="Antic Bold"/>
                <a:sym typeface="Antic Bold"/>
              </a:rPr>
              <a:t>   CMP al, 'Y'</a:t>
            </a:r>
          </a:p>
          <a:p>
            <a:pPr algn="l">
              <a:lnSpc>
                <a:spcPts val="4951"/>
              </a:lnSpc>
            </a:pPr>
            <a:r>
              <a:rPr lang="en-US" sz="3536">
                <a:solidFill>
                  <a:srgbClr val="000000"/>
                </a:solidFill>
                <a:latin typeface="Antic Bold"/>
                <a:ea typeface="Antic Bold"/>
                <a:cs typeface="Antic Bold"/>
                <a:sym typeface="Antic Bold"/>
              </a:rPr>
              <a:t>   JE cari_lagi</a:t>
            </a:r>
          </a:p>
          <a:p>
            <a:pPr algn="l">
              <a:lnSpc>
                <a:spcPts val="4951"/>
              </a:lnSpc>
            </a:pPr>
            <a:r>
              <a:rPr lang="en-US" sz="3536">
                <a:solidFill>
                  <a:srgbClr val="000000"/>
                </a:solidFill>
                <a:latin typeface="Antic Bold"/>
                <a:ea typeface="Antic Bold"/>
                <a:cs typeface="Antic Bold"/>
                <a:sym typeface="Antic Bold"/>
              </a:rPr>
              <a:t>   </a:t>
            </a:r>
          </a:p>
          <a:p>
            <a:pPr algn="l">
              <a:lnSpc>
                <a:spcPts val="4951"/>
              </a:lnSpc>
            </a:pPr>
            <a:r>
              <a:rPr lang="en-US" sz="3536">
                <a:solidFill>
                  <a:srgbClr val="000000"/>
                </a:solidFill>
                <a:latin typeface="Antic Bold"/>
                <a:ea typeface="Antic Bold"/>
                <a:cs typeface="Antic Bold"/>
                <a:sym typeface="Antic Bold"/>
              </a:rPr>
              <a:t>   CMP al, 'y'</a:t>
            </a:r>
          </a:p>
          <a:p>
            <a:pPr algn="l">
              <a:lnSpc>
                <a:spcPts val="4951"/>
              </a:lnSpc>
            </a:pPr>
            <a:r>
              <a:rPr lang="en-US" sz="3536">
                <a:solidFill>
                  <a:srgbClr val="000000"/>
                </a:solidFill>
                <a:latin typeface="Antic Bold"/>
                <a:ea typeface="Antic Bold"/>
                <a:cs typeface="Antic Bold"/>
                <a:sym typeface="Antic Bold"/>
              </a:rPr>
              <a:t>   JE cari_lagi</a:t>
            </a:r>
          </a:p>
          <a:p>
            <a:pPr algn="l">
              <a:lnSpc>
                <a:spcPts val="4951"/>
              </a:lnSpc>
            </a:pPr>
            <a:r>
              <a:rPr lang="en-US" sz="3536">
                <a:solidFill>
                  <a:srgbClr val="000000"/>
                </a:solidFill>
                <a:latin typeface="Antic Bold"/>
                <a:ea typeface="Antic Bold"/>
                <a:cs typeface="Antic Bold"/>
                <a:sym typeface="Antic Bold"/>
              </a:rPr>
              <a:t>   </a:t>
            </a:r>
          </a:p>
          <a:p>
            <a:pPr algn="l">
              <a:lnSpc>
                <a:spcPts val="4951"/>
              </a:lnSpc>
            </a:pPr>
            <a:r>
              <a:rPr lang="en-US" sz="3536">
                <a:solidFill>
                  <a:srgbClr val="000000"/>
                </a:solidFill>
                <a:latin typeface="Antic Bold"/>
                <a:ea typeface="Antic Bold"/>
                <a:cs typeface="Antic Bold"/>
                <a:sym typeface="Antic Bold"/>
              </a:rPr>
              <a:t>   CMP al, 'N'</a:t>
            </a:r>
          </a:p>
          <a:p>
            <a:pPr algn="l">
              <a:lnSpc>
                <a:spcPts val="4951"/>
              </a:lnSpc>
            </a:pPr>
            <a:r>
              <a:rPr lang="en-US" sz="3536">
                <a:solidFill>
                  <a:srgbClr val="000000"/>
                </a:solidFill>
                <a:latin typeface="Antic Bold"/>
                <a:ea typeface="Antic Bold"/>
                <a:cs typeface="Antic Bold"/>
                <a:sym typeface="Antic Bold"/>
              </a:rPr>
              <a:t>   JE cari_selesai</a:t>
            </a:r>
          </a:p>
          <a:p>
            <a:pPr algn="l">
              <a:lnSpc>
                <a:spcPts val="4951"/>
              </a:lnSpc>
            </a:pPr>
            <a:endParaRPr lang="en-US" sz="3536">
              <a:solidFill>
                <a:srgbClr val="000000"/>
              </a:solidFill>
              <a:latin typeface="Antic Bold"/>
              <a:ea typeface="Antic Bold"/>
              <a:cs typeface="Antic Bold"/>
              <a:sym typeface="Antic Bold"/>
            </a:endParaRPr>
          </a:p>
          <a:p>
            <a:pPr algn="l">
              <a:lnSpc>
                <a:spcPts val="4951"/>
              </a:lnSpc>
            </a:pPr>
            <a:r>
              <a:rPr lang="en-US" sz="3536">
                <a:solidFill>
                  <a:srgbClr val="000000"/>
                </a:solidFill>
                <a:latin typeface="Antic Bold"/>
                <a:ea typeface="Antic Bold"/>
                <a:cs typeface="Antic Bold"/>
                <a:sym typeface="Antic Bold"/>
              </a:rPr>
              <a:t>CMP al, 'n'</a:t>
            </a:r>
          </a:p>
          <a:p>
            <a:pPr algn="l">
              <a:lnSpc>
                <a:spcPts val="4951"/>
              </a:lnSpc>
            </a:pPr>
            <a:r>
              <a:rPr lang="en-US" sz="3536">
                <a:solidFill>
                  <a:srgbClr val="000000"/>
                </a:solidFill>
                <a:latin typeface="Antic Bold"/>
                <a:ea typeface="Antic Bold"/>
                <a:cs typeface="Antic Bold"/>
                <a:sym typeface="Antic Bold"/>
              </a:rPr>
              <a:t>   JE cari_selesai</a:t>
            </a:r>
          </a:p>
          <a:p>
            <a:pPr algn="l">
              <a:lnSpc>
                <a:spcPts val="4951"/>
              </a:lnSpc>
            </a:pPr>
            <a:r>
              <a:rPr lang="en-US" sz="3536">
                <a:solidFill>
                  <a:srgbClr val="000000"/>
                </a:solidFill>
                <a:latin typeface="Antic Bold"/>
                <a:ea typeface="Antic Bold"/>
                <a:cs typeface="Antic Bold"/>
                <a:sym typeface="Antic Bold"/>
              </a:rPr>
              <a:t>   </a:t>
            </a:r>
          </a:p>
          <a:p>
            <a:pPr algn="l">
              <a:lnSpc>
                <a:spcPts val="4951"/>
              </a:lnSpc>
            </a:pPr>
            <a:r>
              <a:rPr lang="en-US" sz="3536">
                <a:solidFill>
                  <a:srgbClr val="000000"/>
                </a:solidFill>
                <a:latin typeface="Antic Bold"/>
                <a:ea typeface="Antic Bold"/>
                <a:cs typeface="Antic Bold"/>
                <a:sym typeface="Antic Bold"/>
              </a:rPr>
              <a:t>   JNE psn_error2</a:t>
            </a:r>
          </a:p>
          <a:p>
            <a:pPr algn="l">
              <a:lnSpc>
                <a:spcPts val="4951"/>
              </a:lnSpc>
            </a:pPr>
            <a:endParaRPr lang="en-US" sz="3536">
              <a:solidFill>
                <a:srgbClr val="000000"/>
              </a:solidFill>
              <a:latin typeface="Antic Bold"/>
              <a:ea typeface="Antic Bold"/>
              <a:cs typeface="Antic Bold"/>
              <a:sym typeface="Antic Bold"/>
            </a:endParaRPr>
          </a:p>
          <a:p>
            <a:pPr algn="just">
              <a:lnSpc>
                <a:spcPts val="4951"/>
              </a:lnSpc>
            </a:pPr>
            <a:endParaRPr lang="en-US" sz="3536">
              <a:solidFill>
                <a:srgbClr val="000000"/>
              </a:solidFill>
              <a:latin typeface="Antic Bold"/>
              <a:ea typeface="Antic Bold"/>
              <a:cs typeface="Antic Bold"/>
              <a:sym typeface="Antic Bold"/>
            </a:endParaRPr>
          </a:p>
        </p:txBody>
      </p:sp>
      <p:sp>
        <p:nvSpPr>
          <p:cNvPr id="7" name="TextBox 7"/>
          <p:cNvSpPr txBox="1"/>
          <p:nvPr/>
        </p:nvSpPr>
        <p:spPr>
          <a:xfrm>
            <a:off x="10025004" y="480027"/>
            <a:ext cx="6402373" cy="8329683"/>
          </a:xfrm>
          <a:prstGeom prst="rect">
            <a:avLst/>
          </a:prstGeom>
        </p:spPr>
        <p:txBody>
          <a:bodyPr lIns="0" tIns="0" rIns="0" bIns="0" rtlCol="0" anchor="t">
            <a:spAutoFit/>
          </a:bodyPr>
          <a:lstStyle/>
          <a:p>
            <a:pPr algn="l">
              <a:lnSpc>
                <a:spcPts val="6006"/>
              </a:lnSpc>
            </a:pPr>
            <a:r>
              <a:rPr lang="en-US" sz="4290">
                <a:solidFill>
                  <a:srgbClr val="000000"/>
                </a:solidFill>
                <a:latin typeface="Antic Bold"/>
                <a:ea typeface="Antic Bold"/>
                <a:cs typeface="Antic Bold"/>
                <a:sym typeface="Antic Bold"/>
              </a:rPr>
              <a:t>merk_1:</a:t>
            </a:r>
          </a:p>
          <a:p>
            <a:pPr algn="l">
              <a:lnSpc>
                <a:spcPts val="6006"/>
              </a:lnSpc>
            </a:pPr>
            <a:r>
              <a:rPr lang="en-US" sz="4290">
                <a:solidFill>
                  <a:srgbClr val="000000"/>
                </a:solidFill>
                <a:latin typeface="Antic Bold"/>
                <a:ea typeface="Antic Bold"/>
                <a:cs typeface="Antic Bold"/>
                <a:sym typeface="Antic Bold"/>
              </a:rPr>
              <a:t>    MOV ah, 09</a:t>
            </a:r>
          </a:p>
          <a:p>
            <a:pPr algn="l">
              <a:lnSpc>
                <a:spcPts val="6006"/>
              </a:lnSpc>
            </a:pPr>
            <a:r>
              <a:rPr lang="en-US" sz="4290">
                <a:solidFill>
                  <a:srgbClr val="000000"/>
                </a:solidFill>
                <a:latin typeface="Antic Bold"/>
                <a:ea typeface="Antic Bold"/>
                <a:cs typeface="Antic Bold"/>
                <a:sym typeface="Antic Bold"/>
              </a:rPr>
              <a:t>    LEA dx, van4</a:t>
            </a:r>
          </a:p>
          <a:p>
            <a:pPr algn="l">
              <a:lnSpc>
                <a:spcPts val="6006"/>
              </a:lnSpc>
            </a:pPr>
            <a:r>
              <a:rPr lang="en-US" sz="4290">
                <a:solidFill>
                  <a:srgbClr val="000000"/>
                </a:solidFill>
                <a:latin typeface="Antic Bold"/>
                <a:ea typeface="Antic Bold"/>
                <a:cs typeface="Antic Bold"/>
                <a:sym typeface="Antic Bold"/>
              </a:rPr>
              <a:t>    INT 21h</a:t>
            </a:r>
          </a:p>
          <a:p>
            <a:pPr algn="l">
              <a:lnSpc>
                <a:spcPts val="6006"/>
              </a:lnSpc>
            </a:pPr>
            <a:r>
              <a:rPr lang="en-US" sz="4290">
                <a:solidFill>
                  <a:srgbClr val="000000"/>
                </a:solidFill>
                <a:latin typeface="Antic Bold"/>
                <a:ea typeface="Antic Bold"/>
                <a:cs typeface="Antic Bold"/>
                <a:sym typeface="Antic Bold"/>
              </a:rPr>
              <a:t>    </a:t>
            </a:r>
          </a:p>
          <a:p>
            <a:pPr algn="l">
              <a:lnSpc>
                <a:spcPts val="6006"/>
              </a:lnSpc>
            </a:pPr>
            <a:r>
              <a:rPr lang="en-US" sz="4290">
                <a:solidFill>
                  <a:srgbClr val="000000"/>
                </a:solidFill>
                <a:latin typeface="Antic Bold"/>
                <a:ea typeface="Antic Bold"/>
                <a:cs typeface="Antic Bold"/>
                <a:sym typeface="Antic Bold"/>
              </a:rPr>
              <a:t>    MOV ah, 09</a:t>
            </a:r>
          </a:p>
          <a:p>
            <a:pPr algn="l">
              <a:lnSpc>
                <a:spcPts val="6006"/>
              </a:lnSpc>
            </a:pPr>
            <a:r>
              <a:rPr lang="en-US" sz="4290">
                <a:solidFill>
                  <a:srgbClr val="000000"/>
                </a:solidFill>
                <a:latin typeface="Antic Bold"/>
                <a:ea typeface="Antic Bold"/>
                <a:cs typeface="Antic Bold"/>
                <a:sym typeface="Antic Bold"/>
              </a:rPr>
              <a:t>    LEA dx, mii1</a:t>
            </a:r>
          </a:p>
          <a:p>
            <a:pPr algn="l">
              <a:lnSpc>
                <a:spcPts val="6006"/>
              </a:lnSpc>
            </a:pPr>
            <a:r>
              <a:rPr lang="en-US" sz="4290">
                <a:solidFill>
                  <a:srgbClr val="000000"/>
                </a:solidFill>
                <a:latin typeface="Antic Bold"/>
                <a:ea typeface="Antic Bold"/>
                <a:cs typeface="Antic Bold"/>
                <a:sym typeface="Antic Bold"/>
              </a:rPr>
              <a:t>    INT 21h  </a:t>
            </a:r>
          </a:p>
          <a:p>
            <a:pPr algn="l">
              <a:lnSpc>
                <a:spcPts val="6006"/>
              </a:lnSpc>
            </a:pPr>
            <a:r>
              <a:rPr lang="en-US" sz="4290">
                <a:solidFill>
                  <a:srgbClr val="000000"/>
                </a:solidFill>
                <a:latin typeface="Antic Bold"/>
                <a:ea typeface="Antic Bold"/>
                <a:cs typeface="Antic Bold"/>
                <a:sym typeface="Antic Bold"/>
              </a:rPr>
              <a:t>    </a:t>
            </a:r>
          </a:p>
          <a:p>
            <a:pPr algn="l">
              <a:lnSpc>
                <a:spcPts val="6006"/>
              </a:lnSpc>
            </a:pPr>
            <a:r>
              <a:rPr lang="en-US" sz="4290">
                <a:solidFill>
                  <a:srgbClr val="000000"/>
                </a:solidFill>
                <a:latin typeface="Antic Bold"/>
                <a:ea typeface="Antic Bold"/>
                <a:cs typeface="Antic Bold"/>
                <a:sym typeface="Antic Bold"/>
              </a:rPr>
              <a:t>    JMP Proses2</a:t>
            </a:r>
          </a:p>
          <a:p>
            <a:pPr algn="just">
              <a:lnSpc>
                <a:spcPts val="6006"/>
              </a:lnSpc>
            </a:pPr>
            <a:endParaRPr lang="en-US" sz="4290">
              <a:solidFill>
                <a:srgbClr val="000000"/>
              </a:solidFill>
              <a:latin typeface="Antic Bold"/>
              <a:ea typeface="Antic Bold"/>
              <a:cs typeface="Antic Bold"/>
              <a:sym typeface="Antic Bo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360171" y="9258300"/>
            <a:ext cx="19459526" cy="1231556"/>
            <a:chOff x="0" y="0"/>
            <a:chExt cx="13180282" cy="834155"/>
          </a:xfrm>
        </p:grpSpPr>
        <p:sp>
          <p:nvSpPr>
            <p:cNvPr id="4" name="Freeform 4"/>
            <p:cNvSpPr/>
            <p:nvPr/>
          </p:nvSpPr>
          <p:spPr>
            <a:xfrm>
              <a:off x="0" y="0"/>
              <a:ext cx="13180282" cy="834155"/>
            </a:xfrm>
            <a:custGeom>
              <a:avLst/>
              <a:gdLst/>
              <a:ahLst/>
              <a:cxnLst/>
              <a:rect l="l" t="t" r="r" b="b"/>
              <a:pathLst>
                <a:path w="13180282" h="834155">
                  <a:moveTo>
                    <a:pt x="13180282" y="0"/>
                  </a:moveTo>
                  <a:lnTo>
                    <a:pt x="0" y="0"/>
                  </a:lnTo>
                  <a:lnTo>
                    <a:pt x="101600" y="417077"/>
                  </a:lnTo>
                  <a:lnTo>
                    <a:pt x="0" y="834155"/>
                  </a:lnTo>
                  <a:lnTo>
                    <a:pt x="13180282" y="834155"/>
                  </a:lnTo>
                  <a:lnTo>
                    <a:pt x="13078682" y="417077"/>
                  </a:lnTo>
                  <a:lnTo>
                    <a:pt x="13180282" y="0"/>
                  </a:lnTo>
                  <a:close/>
                </a:path>
              </a:pathLst>
            </a:custGeom>
            <a:solidFill>
              <a:srgbClr val="3D4984"/>
            </a:solidFill>
          </p:spPr>
        </p:sp>
        <p:sp>
          <p:nvSpPr>
            <p:cNvPr id="5" name="TextBox 5"/>
            <p:cNvSpPr txBox="1"/>
            <p:nvPr/>
          </p:nvSpPr>
          <p:spPr>
            <a:xfrm>
              <a:off x="88900" y="-38100"/>
              <a:ext cx="13002482" cy="872255"/>
            </a:xfrm>
            <a:prstGeom prst="rect">
              <a:avLst/>
            </a:prstGeom>
          </p:spPr>
          <p:txBody>
            <a:bodyPr lIns="50800" tIns="50800" rIns="50800" bIns="50800" rtlCol="0" anchor="ctr"/>
            <a:lstStyle/>
            <a:p>
              <a:pPr algn="ctr">
                <a:lnSpc>
                  <a:spcPts val="2748"/>
                </a:lnSpc>
              </a:pPr>
              <a:endParaRPr/>
            </a:p>
          </p:txBody>
        </p:sp>
      </p:grpSp>
      <p:sp>
        <p:nvSpPr>
          <p:cNvPr id="6" name="TextBox 6"/>
          <p:cNvSpPr txBox="1"/>
          <p:nvPr/>
        </p:nvSpPr>
        <p:spPr>
          <a:xfrm>
            <a:off x="635252" y="499077"/>
            <a:ext cx="5277908" cy="9990779"/>
          </a:xfrm>
          <a:prstGeom prst="rect">
            <a:avLst/>
          </a:prstGeom>
        </p:spPr>
        <p:txBody>
          <a:bodyPr lIns="0" tIns="0" rIns="0" bIns="0" rtlCol="0" anchor="t">
            <a:spAutoFit/>
          </a:bodyPr>
          <a:lstStyle/>
          <a:p>
            <a:pPr algn="l">
              <a:lnSpc>
                <a:spcPts val="4951"/>
              </a:lnSpc>
            </a:pPr>
            <a:r>
              <a:rPr lang="en-US" sz="3536">
                <a:solidFill>
                  <a:srgbClr val="000000"/>
                </a:solidFill>
                <a:latin typeface="Antic Bold"/>
                <a:ea typeface="Antic Bold"/>
                <a:cs typeface="Antic Bold"/>
                <a:sym typeface="Antic Bold"/>
              </a:rPr>
              <a:t>merk_2:</a:t>
            </a:r>
          </a:p>
          <a:p>
            <a:pPr algn="l">
              <a:lnSpc>
                <a:spcPts val="4951"/>
              </a:lnSpc>
            </a:pPr>
            <a:r>
              <a:rPr lang="en-US" sz="3536">
                <a:solidFill>
                  <a:srgbClr val="000000"/>
                </a:solidFill>
                <a:latin typeface="Antic Bold"/>
                <a:ea typeface="Antic Bold"/>
                <a:cs typeface="Antic Bold"/>
                <a:sym typeface="Antic Bold"/>
              </a:rPr>
              <a:t>    MOV ah, 09</a:t>
            </a:r>
          </a:p>
          <a:p>
            <a:pPr algn="l">
              <a:lnSpc>
                <a:spcPts val="4951"/>
              </a:lnSpc>
            </a:pPr>
            <a:r>
              <a:rPr lang="en-US" sz="3536">
                <a:solidFill>
                  <a:srgbClr val="000000"/>
                </a:solidFill>
                <a:latin typeface="Antic Bold"/>
                <a:ea typeface="Antic Bold"/>
                <a:cs typeface="Antic Bold"/>
                <a:sym typeface="Antic Bold"/>
              </a:rPr>
              <a:t>    LEA dx, van4</a:t>
            </a:r>
          </a:p>
          <a:p>
            <a:pPr algn="l">
              <a:lnSpc>
                <a:spcPts val="4951"/>
              </a:lnSpc>
            </a:pPr>
            <a:r>
              <a:rPr lang="en-US" sz="3536">
                <a:solidFill>
                  <a:srgbClr val="000000"/>
                </a:solidFill>
                <a:latin typeface="Antic Bold"/>
                <a:ea typeface="Antic Bold"/>
                <a:cs typeface="Antic Bold"/>
                <a:sym typeface="Antic Bold"/>
              </a:rPr>
              <a:t>    INT 21h</a:t>
            </a:r>
          </a:p>
          <a:p>
            <a:pPr algn="l">
              <a:lnSpc>
                <a:spcPts val="4951"/>
              </a:lnSpc>
            </a:pPr>
            <a:r>
              <a:rPr lang="en-US" sz="3536">
                <a:solidFill>
                  <a:srgbClr val="000000"/>
                </a:solidFill>
                <a:latin typeface="Antic Bold"/>
                <a:ea typeface="Antic Bold"/>
                <a:cs typeface="Antic Bold"/>
                <a:sym typeface="Antic Bold"/>
              </a:rPr>
              <a:t>    </a:t>
            </a:r>
          </a:p>
          <a:p>
            <a:pPr algn="l">
              <a:lnSpc>
                <a:spcPts val="4951"/>
              </a:lnSpc>
            </a:pPr>
            <a:r>
              <a:rPr lang="en-US" sz="3536">
                <a:solidFill>
                  <a:srgbClr val="000000"/>
                </a:solidFill>
                <a:latin typeface="Antic Bold"/>
                <a:ea typeface="Antic Bold"/>
                <a:cs typeface="Antic Bold"/>
                <a:sym typeface="Antic Bold"/>
              </a:rPr>
              <a:t>    MOV ah, 09</a:t>
            </a:r>
          </a:p>
          <a:p>
            <a:pPr algn="l">
              <a:lnSpc>
                <a:spcPts val="4951"/>
              </a:lnSpc>
            </a:pPr>
            <a:r>
              <a:rPr lang="en-US" sz="3536">
                <a:solidFill>
                  <a:srgbClr val="000000"/>
                </a:solidFill>
                <a:latin typeface="Antic Bold"/>
                <a:ea typeface="Antic Bold"/>
                <a:cs typeface="Antic Bold"/>
                <a:sym typeface="Antic Bold"/>
              </a:rPr>
              <a:t>    LEA dx, mii2</a:t>
            </a:r>
          </a:p>
          <a:p>
            <a:pPr algn="l">
              <a:lnSpc>
                <a:spcPts val="4951"/>
              </a:lnSpc>
            </a:pPr>
            <a:r>
              <a:rPr lang="en-US" sz="3536">
                <a:solidFill>
                  <a:srgbClr val="000000"/>
                </a:solidFill>
                <a:latin typeface="Antic Bold"/>
                <a:ea typeface="Antic Bold"/>
                <a:cs typeface="Antic Bold"/>
                <a:sym typeface="Antic Bold"/>
              </a:rPr>
              <a:t>    INT 21h  </a:t>
            </a:r>
          </a:p>
          <a:p>
            <a:pPr algn="l">
              <a:lnSpc>
                <a:spcPts val="4951"/>
              </a:lnSpc>
            </a:pPr>
            <a:r>
              <a:rPr lang="en-US" sz="3536">
                <a:solidFill>
                  <a:srgbClr val="000000"/>
                </a:solidFill>
                <a:latin typeface="Antic Bold"/>
                <a:ea typeface="Antic Bold"/>
                <a:cs typeface="Antic Bold"/>
                <a:sym typeface="Antic Bold"/>
              </a:rPr>
              <a:t>    </a:t>
            </a:r>
          </a:p>
          <a:p>
            <a:pPr algn="l">
              <a:lnSpc>
                <a:spcPts val="4951"/>
              </a:lnSpc>
            </a:pPr>
            <a:r>
              <a:rPr lang="en-US" sz="3536">
                <a:solidFill>
                  <a:srgbClr val="000000"/>
                </a:solidFill>
                <a:latin typeface="Antic Bold"/>
                <a:ea typeface="Antic Bold"/>
                <a:cs typeface="Antic Bold"/>
                <a:sym typeface="Antic Bold"/>
              </a:rPr>
              <a:t>    JMP Proses2</a:t>
            </a:r>
          </a:p>
          <a:p>
            <a:pPr algn="l">
              <a:lnSpc>
                <a:spcPts val="4951"/>
              </a:lnSpc>
            </a:pPr>
            <a:r>
              <a:rPr lang="en-US" sz="3536">
                <a:solidFill>
                  <a:srgbClr val="000000"/>
                </a:solidFill>
                <a:latin typeface="Antic Bold"/>
                <a:ea typeface="Antic Bold"/>
                <a:cs typeface="Antic Bold"/>
                <a:sym typeface="Antic Bold"/>
              </a:rPr>
              <a:t>merk_3:</a:t>
            </a:r>
          </a:p>
          <a:p>
            <a:pPr algn="l">
              <a:lnSpc>
                <a:spcPts val="4951"/>
              </a:lnSpc>
            </a:pPr>
            <a:r>
              <a:rPr lang="en-US" sz="3536">
                <a:solidFill>
                  <a:srgbClr val="000000"/>
                </a:solidFill>
                <a:latin typeface="Antic Bold"/>
                <a:ea typeface="Antic Bold"/>
                <a:cs typeface="Antic Bold"/>
                <a:sym typeface="Antic Bold"/>
              </a:rPr>
              <a:t>    MOV ah, 09</a:t>
            </a:r>
          </a:p>
          <a:p>
            <a:pPr algn="l">
              <a:lnSpc>
                <a:spcPts val="4951"/>
              </a:lnSpc>
            </a:pPr>
            <a:r>
              <a:rPr lang="en-US" sz="3536">
                <a:solidFill>
                  <a:srgbClr val="000000"/>
                </a:solidFill>
                <a:latin typeface="Antic Bold"/>
                <a:ea typeface="Antic Bold"/>
                <a:cs typeface="Antic Bold"/>
                <a:sym typeface="Antic Bold"/>
              </a:rPr>
              <a:t>    LEA dx, van4</a:t>
            </a:r>
          </a:p>
          <a:p>
            <a:pPr algn="l">
              <a:lnSpc>
                <a:spcPts val="4951"/>
              </a:lnSpc>
            </a:pPr>
            <a:r>
              <a:rPr lang="en-US" sz="3536">
                <a:solidFill>
                  <a:srgbClr val="000000"/>
                </a:solidFill>
                <a:latin typeface="Antic Bold"/>
                <a:ea typeface="Antic Bold"/>
                <a:cs typeface="Antic Bold"/>
                <a:sym typeface="Antic Bold"/>
              </a:rPr>
              <a:t>    INT 21h</a:t>
            </a:r>
          </a:p>
          <a:p>
            <a:pPr algn="l">
              <a:lnSpc>
                <a:spcPts val="4951"/>
              </a:lnSpc>
            </a:pPr>
            <a:endParaRPr lang="en-US" sz="3536">
              <a:solidFill>
                <a:srgbClr val="000000"/>
              </a:solidFill>
              <a:latin typeface="Antic Bold"/>
              <a:ea typeface="Antic Bold"/>
              <a:cs typeface="Antic Bold"/>
              <a:sym typeface="Antic Bold"/>
            </a:endParaRPr>
          </a:p>
          <a:p>
            <a:pPr algn="just">
              <a:lnSpc>
                <a:spcPts val="4951"/>
              </a:lnSpc>
            </a:pPr>
            <a:endParaRPr lang="en-US" sz="3536">
              <a:solidFill>
                <a:srgbClr val="000000"/>
              </a:solidFill>
              <a:latin typeface="Antic Bold"/>
              <a:ea typeface="Antic Bold"/>
              <a:cs typeface="Antic Bold"/>
              <a:sym typeface="Antic Bold"/>
            </a:endParaRPr>
          </a:p>
        </p:txBody>
      </p:sp>
      <p:sp>
        <p:nvSpPr>
          <p:cNvPr id="7" name="TextBox 7"/>
          <p:cNvSpPr txBox="1"/>
          <p:nvPr/>
        </p:nvSpPr>
        <p:spPr>
          <a:xfrm>
            <a:off x="11067583" y="508602"/>
            <a:ext cx="4898092" cy="10428326"/>
          </a:xfrm>
          <a:prstGeom prst="rect">
            <a:avLst/>
          </a:prstGeom>
        </p:spPr>
        <p:txBody>
          <a:bodyPr lIns="0" tIns="0" rIns="0" bIns="0" rtlCol="0" anchor="t">
            <a:spAutoFit/>
          </a:bodyPr>
          <a:lstStyle/>
          <a:p>
            <a:pPr algn="l">
              <a:lnSpc>
                <a:spcPts val="4595"/>
              </a:lnSpc>
            </a:pPr>
            <a:r>
              <a:rPr lang="en-US" sz="3282">
                <a:solidFill>
                  <a:srgbClr val="000000"/>
                </a:solidFill>
                <a:latin typeface="Antic Bold"/>
                <a:ea typeface="Antic Bold"/>
                <a:cs typeface="Antic Bold"/>
                <a:sym typeface="Antic Bold"/>
              </a:rPr>
              <a:t>       MOV ah, 09</a:t>
            </a:r>
          </a:p>
          <a:p>
            <a:pPr algn="l">
              <a:lnSpc>
                <a:spcPts val="4595"/>
              </a:lnSpc>
            </a:pPr>
            <a:r>
              <a:rPr lang="en-US" sz="3282">
                <a:solidFill>
                  <a:srgbClr val="000000"/>
                </a:solidFill>
                <a:latin typeface="Antic Bold"/>
                <a:ea typeface="Antic Bold"/>
                <a:cs typeface="Antic Bold"/>
                <a:sym typeface="Antic Bold"/>
              </a:rPr>
              <a:t>    LEA dx, mii3</a:t>
            </a:r>
          </a:p>
          <a:p>
            <a:pPr algn="l">
              <a:lnSpc>
                <a:spcPts val="4595"/>
              </a:lnSpc>
            </a:pPr>
            <a:r>
              <a:rPr lang="en-US" sz="3282">
                <a:solidFill>
                  <a:srgbClr val="000000"/>
                </a:solidFill>
                <a:latin typeface="Antic Bold"/>
                <a:ea typeface="Antic Bold"/>
                <a:cs typeface="Antic Bold"/>
                <a:sym typeface="Antic Bold"/>
              </a:rPr>
              <a:t>    INT 21h  </a:t>
            </a:r>
          </a:p>
          <a:p>
            <a:pPr algn="l">
              <a:lnSpc>
                <a:spcPts val="4595"/>
              </a:lnSpc>
            </a:pPr>
            <a:r>
              <a:rPr lang="en-US" sz="3282">
                <a:solidFill>
                  <a:srgbClr val="000000"/>
                </a:solidFill>
                <a:latin typeface="Antic Bold"/>
                <a:ea typeface="Antic Bold"/>
                <a:cs typeface="Antic Bold"/>
                <a:sym typeface="Antic Bold"/>
              </a:rPr>
              <a:t>    </a:t>
            </a:r>
          </a:p>
          <a:p>
            <a:pPr algn="l">
              <a:lnSpc>
                <a:spcPts val="4595"/>
              </a:lnSpc>
            </a:pPr>
            <a:r>
              <a:rPr lang="en-US" sz="3282">
                <a:solidFill>
                  <a:srgbClr val="000000"/>
                </a:solidFill>
                <a:latin typeface="Antic Bold"/>
                <a:ea typeface="Antic Bold"/>
                <a:cs typeface="Antic Bold"/>
                <a:sym typeface="Antic Bold"/>
              </a:rPr>
              <a:t>    JMP Proses2 </a:t>
            </a:r>
          </a:p>
          <a:p>
            <a:pPr algn="l">
              <a:lnSpc>
                <a:spcPts val="4595"/>
              </a:lnSpc>
            </a:pPr>
            <a:r>
              <a:rPr lang="en-US" sz="3282">
                <a:solidFill>
                  <a:srgbClr val="000000"/>
                </a:solidFill>
                <a:latin typeface="Antic Bold"/>
                <a:ea typeface="Antic Bold"/>
                <a:cs typeface="Antic Bold"/>
                <a:sym typeface="Antic Bold"/>
              </a:rPr>
              <a:t>    </a:t>
            </a:r>
          </a:p>
          <a:p>
            <a:pPr algn="l">
              <a:lnSpc>
                <a:spcPts val="4595"/>
              </a:lnSpc>
            </a:pPr>
            <a:r>
              <a:rPr lang="en-US" sz="3282">
                <a:solidFill>
                  <a:srgbClr val="000000"/>
                </a:solidFill>
                <a:latin typeface="Antic Bold"/>
                <a:ea typeface="Antic Bold"/>
                <a:cs typeface="Antic Bold"/>
                <a:sym typeface="Antic Bold"/>
              </a:rPr>
              <a:t>merk_4:</a:t>
            </a:r>
          </a:p>
          <a:p>
            <a:pPr algn="l">
              <a:lnSpc>
                <a:spcPts val="4595"/>
              </a:lnSpc>
            </a:pPr>
            <a:r>
              <a:rPr lang="en-US" sz="3282">
                <a:solidFill>
                  <a:srgbClr val="000000"/>
                </a:solidFill>
                <a:latin typeface="Antic Bold"/>
                <a:ea typeface="Antic Bold"/>
                <a:cs typeface="Antic Bold"/>
                <a:sym typeface="Antic Bold"/>
              </a:rPr>
              <a:t>    MOV ah, 09</a:t>
            </a:r>
          </a:p>
          <a:p>
            <a:pPr algn="l">
              <a:lnSpc>
                <a:spcPts val="4595"/>
              </a:lnSpc>
            </a:pPr>
            <a:r>
              <a:rPr lang="en-US" sz="3282">
                <a:solidFill>
                  <a:srgbClr val="000000"/>
                </a:solidFill>
                <a:latin typeface="Antic Bold"/>
                <a:ea typeface="Antic Bold"/>
                <a:cs typeface="Antic Bold"/>
                <a:sym typeface="Antic Bold"/>
              </a:rPr>
              <a:t>    LEA dx, van4</a:t>
            </a:r>
          </a:p>
          <a:p>
            <a:pPr algn="l">
              <a:lnSpc>
                <a:spcPts val="4595"/>
              </a:lnSpc>
            </a:pPr>
            <a:r>
              <a:rPr lang="en-US" sz="3282">
                <a:solidFill>
                  <a:srgbClr val="000000"/>
                </a:solidFill>
                <a:latin typeface="Antic Bold"/>
                <a:ea typeface="Antic Bold"/>
                <a:cs typeface="Antic Bold"/>
                <a:sym typeface="Antic Bold"/>
              </a:rPr>
              <a:t>    INT 21h</a:t>
            </a:r>
          </a:p>
          <a:p>
            <a:pPr algn="l">
              <a:lnSpc>
                <a:spcPts val="4595"/>
              </a:lnSpc>
            </a:pPr>
            <a:r>
              <a:rPr lang="en-US" sz="3282">
                <a:solidFill>
                  <a:srgbClr val="000000"/>
                </a:solidFill>
                <a:latin typeface="Antic Bold"/>
                <a:ea typeface="Antic Bold"/>
                <a:cs typeface="Antic Bold"/>
                <a:sym typeface="Antic Bold"/>
              </a:rPr>
              <a:t>    MOV ah, 09</a:t>
            </a:r>
          </a:p>
          <a:p>
            <a:pPr algn="l">
              <a:lnSpc>
                <a:spcPts val="4595"/>
              </a:lnSpc>
            </a:pPr>
            <a:r>
              <a:rPr lang="en-US" sz="3282">
                <a:solidFill>
                  <a:srgbClr val="000000"/>
                </a:solidFill>
                <a:latin typeface="Antic Bold"/>
                <a:ea typeface="Antic Bold"/>
                <a:cs typeface="Antic Bold"/>
                <a:sym typeface="Antic Bold"/>
              </a:rPr>
              <a:t>    LEA dx, mii4</a:t>
            </a:r>
          </a:p>
          <a:p>
            <a:pPr algn="l">
              <a:lnSpc>
                <a:spcPts val="4595"/>
              </a:lnSpc>
            </a:pPr>
            <a:r>
              <a:rPr lang="en-US" sz="3282">
                <a:solidFill>
                  <a:srgbClr val="000000"/>
                </a:solidFill>
                <a:latin typeface="Antic Bold"/>
                <a:ea typeface="Antic Bold"/>
                <a:cs typeface="Antic Bold"/>
                <a:sym typeface="Antic Bold"/>
              </a:rPr>
              <a:t>    INT 21h  </a:t>
            </a:r>
          </a:p>
          <a:p>
            <a:pPr algn="l">
              <a:lnSpc>
                <a:spcPts val="4595"/>
              </a:lnSpc>
            </a:pPr>
            <a:r>
              <a:rPr lang="en-US" sz="3282">
                <a:solidFill>
                  <a:srgbClr val="000000"/>
                </a:solidFill>
                <a:latin typeface="Antic Bold"/>
                <a:ea typeface="Antic Bold"/>
                <a:cs typeface="Antic Bold"/>
                <a:sym typeface="Antic Bold"/>
              </a:rPr>
              <a:t>    </a:t>
            </a:r>
          </a:p>
          <a:p>
            <a:pPr algn="l">
              <a:lnSpc>
                <a:spcPts val="4595"/>
              </a:lnSpc>
            </a:pPr>
            <a:r>
              <a:rPr lang="en-US" sz="3282">
                <a:solidFill>
                  <a:srgbClr val="000000"/>
                </a:solidFill>
                <a:latin typeface="Antic Bold"/>
                <a:ea typeface="Antic Bold"/>
                <a:cs typeface="Antic Bold"/>
                <a:sym typeface="Antic Bold"/>
              </a:rPr>
              <a:t>    JMP Proses2 </a:t>
            </a:r>
          </a:p>
          <a:p>
            <a:pPr algn="l">
              <a:lnSpc>
                <a:spcPts val="4595"/>
              </a:lnSpc>
            </a:pPr>
            <a:endParaRPr lang="en-US" sz="3282">
              <a:solidFill>
                <a:srgbClr val="000000"/>
              </a:solidFill>
              <a:latin typeface="Antic Bold"/>
              <a:ea typeface="Antic Bold"/>
              <a:cs typeface="Antic Bold"/>
              <a:sym typeface="Antic Bold"/>
            </a:endParaRPr>
          </a:p>
          <a:p>
            <a:pPr algn="l">
              <a:lnSpc>
                <a:spcPts val="4595"/>
              </a:lnSpc>
            </a:pPr>
            <a:endParaRPr lang="en-US" sz="3282">
              <a:solidFill>
                <a:srgbClr val="000000"/>
              </a:solidFill>
              <a:latin typeface="Antic Bold"/>
              <a:ea typeface="Antic Bold"/>
              <a:cs typeface="Antic Bold"/>
              <a:sym typeface="Antic Bold"/>
            </a:endParaRPr>
          </a:p>
          <a:p>
            <a:pPr algn="just">
              <a:lnSpc>
                <a:spcPts val="4595"/>
              </a:lnSpc>
            </a:pPr>
            <a:endParaRPr lang="en-US" sz="3282">
              <a:solidFill>
                <a:srgbClr val="000000"/>
              </a:solidFill>
              <a:latin typeface="Antic Bold"/>
              <a:ea typeface="Antic Bold"/>
              <a:cs typeface="Antic Bold"/>
              <a:sym typeface="Antic 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360171" y="9258300"/>
            <a:ext cx="19459526" cy="1231556"/>
            <a:chOff x="0" y="0"/>
            <a:chExt cx="13180282" cy="834155"/>
          </a:xfrm>
        </p:grpSpPr>
        <p:sp>
          <p:nvSpPr>
            <p:cNvPr id="4" name="Freeform 4"/>
            <p:cNvSpPr/>
            <p:nvPr/>
          </p:nvSpPr>
          <p:spPr>
            <a:xfrm>
              <a:off x="0" y="0"/>
              <a:ext cx="13180282" cy="834155"/>
            </a:xfrm>
            <a:custGeom>
              <a:avLst/>
              <a:gdLst/>
              <a:ahLst/>
              <a:cxnLst/>
              <a:rect l="l" t="t" r="r" b="b"/>
              <a:pathLst>
                <a:path w="13180282" h="834155">
                  <a:moveTo>
                    <a:pt x="13180282" y="0"/>
                  </a:moveTo>
                  <a:lnTo>
                    <a:pt x="0" y="0"/>
                  </a:lnTo>
                  <a:lnTo>
                    <a:pt x="101600" y="417077"/>
                  </a:lnTo>
                  <a:lnTo>
                    <a:pt x="0" y="834155"/>
                  </a:lnTo>
                  <a:lnTo>
                    <a:pt x="13180282" y="834155"/>
                  </a:lnTo>
                  <a:lnTo>
                    <a:pt x="13078682" y="417077"/>
                  </a:lnTo>
                  <a:lnTo>
                    <a:pt x="13180282" y="0"/>
                  </a:lnTo>
                  <a:close/>
                </a:path>
              </a:pathLst>
            </a:custGeom>
            <a:solidFill>
              <a:srgbClr val="3D4984"/>
            </a:solidFill>
          </p:spPr>
        </p:sp>
        <p:sp>
          <p:nvSpPr>
            <p:cNvPr id="5" name="TextBox 5"/>
            <p:cNvSpPr txBox="1"/>
            <p:nvPr/>
          </p:nvSpPr>
          <p:spPr>
            <a:xfrm>
              <a:off x="88900" y="-38100"/>
              <a:ext cx="13002482" cy="872255"/>
            </a:xfrm>
            <a:prstGeom prst="rect">
              <a:avLst/>
            </a:prstGeom>
          </p:spPr>
          <p:txBody>
            <a:bodyPr lIns="50800" tIns="50800" rIns="50800" bIns="50800" rtlCol="0" anchor="ctr"/>
            <a:lstStyle/>
            <a:p>
              <a:pPr algn="ctr">
                <a:lnSpc>
                  <a:spcPts val="2748"/>
                </a:lnSpc>
              </a:pPr>
              <a:endParaRPr/>
            </a:p>
          </p:txBody>
        </p:sp>
      </p:grpSp>
      <p:sp>
        <p:nvSpPr>
          <p:cNvPr id="6" name="TextBox 6"/>
          <p:cNvSpPr txBox="1"/>
          <p:nvPr/>
        </p:nvSpPr>
        <p:spPr>
          <a:xfrm>
            <a:off x="635252" y="499077"/>
            <a:ext cx="5277908" cy="8740226"/>
          </a:xfrm>
          <a:prstGeom prst="rect">
            <a:avLst/>
          </a:prstGeom>
        </p:spPr>
        <p:txBody>
          <a:bodyPr lIns="0" tIns="0" rIns="0" bIns="0" rtlCol="0" anchor="t">
            <a:spAutoFit/>
          </a:bodyPr>
          <a:lstStyle/>
          <a:p>
            <a:pPr algn="l">
              <a:lnSpc>
                <a:spcPts val="4951"/>
              </a:lnSpc>
            </a:pPr>
            <a:r>
              <a:rPr lang="en-US" sz="3536">
                <a:solidFill>
                  <a:srgbClr val="000000"/>
                </a:solidFill>
                <a:latin typeface="Antic Bold"/>
                <a:ea typeface="Antic Bold"/>
                <a:cs typeface="Antic Bold"/>
                <a:sym typeface="Antic Bold"/>
              </a:rPr>
              <a:t>merk_5:</a:t>
            </a:r>
          </a:p>
          <a:p>
            <a:pPr algn="l">
              <a:lnSpc>
                <a:spcPts val="4951"/>
              </a:lnSpc>
            </a:pPr>
            <a:r>
              <a:rPr lang="en-US" sz="3536">
                <a:solidFill>
                  <a:srgbClr val="000000"/>
                </a:solidFill>
                <a:latin typeface="Antic Bold"/>
                <a:ea typeface="Antic Bold"/>
                <a:cs typeface="Antic Bold"/>
                <a:sym typeface="Antic Bold"/>
              </a:rPr>
              <a:t>    MOV ah, 09</a:t>
            </a:r>
          </a:p>
          <a:p>
            <a:pPr algn="l">
              <a:lnSpc>
                <a:spcPts val="4951"/>
              </a:lnSpc>
            </a:pPr>
            <a:r>
              <a:rPr lang="en-US" sz="3536">
                <a:solidFill>
                  <a:srgbClr val="000000"/>
                </a:solidFill>
                <a:latin typeface="Antic Bold"/>
                <a:ea typeface="Antic Bold"/>
                <a:cs typeface="Antic Bold"/>
                <a:sym typeface="Antic Bold"/>
              </a:rPr>
              <a:t>    LEA dx, van4</a:t>
            </a:r>
          </a:p>
          <a:p>
            <a:pPr algn="l">
              <a:lnSpc>
                <a:spcPts val="4951"/>
              </a:lnSpc>
            </a:pPr>
            <a:r>
              <a:rPr lang="en-US" sz="3536">
                <a:solidFill>
                  <a:srgbClr val="000000"/>
                </a:solidFill>
                <a:latin typeface="Antic Bold"/>
                <a:ea typeface="Antic Bold"/>
                <a:cs typeface="Antic Bold"/>
                <a:sym typeface="Antic Bold"/>
              </a:rPr>
              <a:t>    INT 21h</a:t>
            </a:r>
          </a:p>
          <a:p>
            <a:pPr algn="l">
              <a:lnSpc>
                <a:spcPts val="4951"/>
              </a:lnSpc>
            </a:pPr>
            <a:r>
              <a:rPr lang="en-US" sz="3536">
                <a:solidFill>
                  <a:srgbClr val="000000"/>
                </a:solidFill>
                <a:latin typeface="Antic Bold"/>
                <a:ea typeface="Antic Bold"/>
                <a:cs typeface="Antic Bold"/>
                <a:sym typeface="Antic Bold"/>
              </a:rPr>
              <a:t>    </a:t>
            </a:r>
          </a:p>
          <a:p>
            <a:pPr algn="l">
              <a:lnSpc>
                <a:spcPts val="4951"/>
              </a:lnSpc>
            </a:pPr>
            <a:r>
              <a:rPr lang="en-US" sz="3536">
                <a:solidFill>
                  <a:srgbClr val="000000"/>
                </a:solidFill>
                <a:latin typeface="Antic Bold"/>
                <a:ea typeface="Antic Bold"/>
                <a:cs typeface="Antic Bold"/>
                <a:sym typeface="Antic Bold"/>
              </a:rPr>
              <a:t>    MOV ah, 09</a:t>
            </a:r>
          </a:p>
          <a:p>
            <a:pPr algn="l">
              <a:lnSpc>
                <a:spcPts val="4951"/>
              </a:lnSpc>
            </a:pPr>
            <a:r>
              <a:rPr lang="en-US" sz="3536">
                <a:solidFill>
                  <a:srgbClr val="000000"/>
                </a:solidFill>
                <a:latin typeface="Antic Bold"/>
                <a:ea typeface="Antic Bold"/>
                <a:cs typeface="Antic Bold"/>
                <a:sym typeface="Antic Bold"/>
              </a:rPr>
              <a:t>    LEA dx, mii5</a:t>
            </a:r>
          </a:p>
          <a:p>
            <a:pPr algn="l">
              <a:lnSpc>
                <a:spcPts val="4951"/>
              </a:lnSpc>
            </a:pPr>
            <a:r>
              <a:rPr lang="en-US" sz="3536">
                <a:solidFill>
                  <a:srgbClr val="000000"/>
                </a:solidFill>
                <a:latin typeface="Antic Bold"/>
                <a:ea typeface="Antic Bold"/>
                <a:cs typeface="Antic Bold"/>
                <a:sym typeface="Antic Bold"/>
              </a:rPr>
              <a:t>    INT 21h  </a:t>
            </a:r>
          </a:p>
          <a:p>
            <a:pPr algn="l">
              <a:lnSpc>
                <a:spcPts val="4951"/>
              </a:lnSpc>
            </a:pPr>
            <a:r>
              <a:rPr lang="en-US" sz="3536">
                <a:solidFill>
                  <a:srgbClr val="000000"/>
                </a:solidFill>
                <a:latin typeface="Antic Bold"/>
                <a:ea typeface="Antic Bold"/>
                <a:cs typeface="Antic Bold"/>
                <a:sym typeface="Antic Bold"/>
              </a:rPr>
              <a:t>    </a:t>
            </a:r>
          </a:p>
          <a:p>
            <a:pPr algn="l">
              <a:lnSpc>
                <a:spcPts val="4951"/>
              </a:lnSpc>
            </a:pPr>
            <a:r>
              <a:rPr lang="en-US" sz="3536">
                <a:solidFill>
                  <a:srgbClr val="000000"/>
                </a:solidFill>
                <a:latin typeface="Antic Bold"/>
                <a:ea typeface="Antic Bold"/>
                <a:cs typeface="Antic Bold"/>
                <a:sym typeface="Antic Bold"/>
              </a:rPr>
              <a:t>    JMP Proses2</a:t>
            </a:r>
          </a:p>
          <a:p>
            <a:pPr algn="l">
              <a:lnSpc>
                <a:spcPts val="4951"/>
              </a:lnSpc>
            </a:pPr>
            <a:r>
              <a:rPr lang="en-US" sz="3536">
                <a:solidFill>
                  <a:srgbClr val="000000"/>
                </a:solidFill>
                <a:latin typeface="Antic Bold"/>
                <a:ea typeface="Antic Bold"/>
                <a:cs typeface="Antic Bold"/>
                <a:sym typeface="Antic Bold"/>
              </a:rPr>
              <a:t>cari_lagi:</a:t>
            </a:r>
          </a:p>
          <a:p>
            <a:pPr algn="l">
              <a:lnSpc>
                <a:spcPts val="4951"/>
              </a:lnSpc>
            </a:pPr>
            <a:r>
              <a:rPr lang="en-US" sz="3536">
                <a:solidFill>
                  <a:srgbClr val="000000"/>
                </a:solidFill>
                <a:latin typeface="Antic Bold"/>
                <a:ea typeface="Antic Bold"/>
                <a:cs typeface="Antic Bold"/>
                <a:sym typeface="Antic Bold"/>
              </a:rPr>
              <a:t>   JMP Mulai2</a:t>
            </a:r>
          </a:p>
          <a:p>
            <a:pPr algn="l">
              <a:lnSpc>
                <a:spcPts val="4951"/>
              </a:lnSpc>
            </a:pPr>
            <a:endParaRPr lang="en-US" sz="3536">
              <a:solidFill>
                <a:srgbClr val="000000"/>
              </a:solidFill>
              <a:latin typeface="Antic Bold"/>
              <a:ea typeface="Antic Bold"/>
              <a:cs typeface="Antic Bold"/>
              <a:sym typeface="Antic Bold"/>
            </a:endParaRPr>
          </a:p>
          <a:p>
            <a:pPr algn="just">
              <a:lnSpc>
                <a:spcPts val="4951"/>
              </a:lnSpc>
            </a:pPr>
            <a:endParaRPr lang="en-US" sz="3536">
              <a:solidFill>
                <a:srgbClr val="000000"/>
              </a:solidFill>
              <a:latin typeface="Antic Bold"/>
              <a:ea typeface="Antic Bold"/>
              <a:cs typeface="Antic Bold"/>
              <a:sym typeface="Antic Bold"/>
            </a:endParaRPr>
          </a:p>
        </p:txBody>
      </p:sp>
      <p:sp>
        <p:nvSpPr>
          <p:cNvPr id="7" name="TextBox 7"/>
          <p:cNvSpPr txBox="1"/>
          <p:nvPr/>
        </p:nvSpPr>
        <p:spPr>
          <a:xfrm>
            <a:off x="11841389" y="508602"/>
            <a:ext cx="4582932" cy="10304563"/>
          </a:xfrm>
          <a:prstGeom prst="rect">
            <a:avLst/>
          </a:prstGeom>
        </p:spPr>
        <p:txBody>
          <a:bodyPr lIns="0" tIns="0" rIns="0" bIns="0" rtlCol="0" anchor="t">
            <a:spAutoFit/>
          </a:bodyPr>
          <a:lstStyle/>
          <a:p>
            <a:pPr algn="l">
              <a:lnSpc>
                <a:spcPts val="4299"/>
              </a:lnSpc>
            </a:pPr>
            <a:r>
              <a:rPr lang="en-US" sz="3071">
                <a:solidFill>
                  <a:srgbClr val="000000"/>
                </a:solidFill>
                <a:latin typeface="Antic Bold"/>
                <a:ea typeface="Antic Bold"/>
                <a:cs typeface="Antic Bold"/>
                <a:sym typeface="Antic Bold"/>
              </a:rPr>
              <a:t>psn_error2:</a:t>
            </a:r>
          </a:p>
          <a:p>
            <a:pPr algn="l">
              <a:lnSpc>
                <a:spcPts val="4299"/>
              </a:lnSpc>
            </a:pPr>
            <a:r>
              <a:rPr lang="en-US" sz="3071">
                <a:solidFill>
                  <a:srgbClr val="000000"/>
                </a:solidFill>
                <a:latin typeface="Antic Bold"/>
                <a:ea typeface="Antic Bold"/>
                <a:cs typeface="Antic Bold"/>
                <a:sym typeface="Antic Bold"/>
              </a:rPr>
              <a:t>   MOV ah, 09</a:t>
            </a:r>
          </a:p>
          <a:p>
            <a:pPr algn="l">
              <a:lnSpc>
                <a:spcPts val="4299"/>
              </a:lnSpc>
            </a:pPr>
            <a:r>
              <a:rPr lang="en-US" sz="3071">
                <a:solidFill>
                  <a:srgbClr val="000000"/>
                </a:solidFill>
                <a:latin typeface="Antic Bold"/>
                <a:ea typeface="Antic Bold"/>
                <a:cs typeface="Antic Bold"/>
                <a:sym typeface="Antic Bold"/>
              </a:rPr>
              <a:t>   LEA dx, error</a:t>
            </a:r>
          </a:p>
          <a:p>
            <a:pPr algn="l">
              <a:lnSpc>
                <a:spcPts val="4299"/>
              </a:lnSpc>
            </a:pPr>
            <a:r>
              <a:rPr lang="en-US" sz="3071">
                <a:solidFill>
                  <a:srgbClr val="000000"/>
                </a:solidFill>
                <a:latin typeface="Antic Bold"/>
                <a:ea typeface="Antic Bold"/>
                <a:cs typeface="Antic Bold"/>
                <a:sym typeface="Antic Bold"/>
              </a:rPr>
              <a:t>   INT 21h</a:t>
            </a:r>
          </a:p>
          <a:p>
            <a:pPr algn="l">
              <a:lnSpc>
                <a:spcPts val="4299"/>
              </a:lnSpc>
            </a:pPr>
            <a:r>
              <a:rPr lang="en-US" sz="3071">
                <a:solidFill>
                  <a:srgbClr val="000000"/>
                </a:solidFill>
                <a:latin typeface="Antic Bold"/>
                <a:ea typeface="Antic Bold"/>
                <a:cs typeface="Antic Bold"/>
                <a:sym typeface="Antic Bold"/>
              </a:rPr>
              <a:t>   </a:t>
            </a:r>
          </a:p>
          <a:p>
            <a:pPr algn="l">
              <a:lnSpc>
                <a:spcPts val="4299"/>
              </a:lnSpc>
            </a:pPr>
            <a:r>
              <a:rPr lang="en-US" sz="3071">
                <a:solidFill>
                  <a:srgbClr val="000000"/>
                </a:solidFill>
                <a:latin typeface="Antic Bold"/>
                <a:ea typeface="Antic Bold"/>
                <a:cs typeface="Antic Bold"/>
                <a:sym typeface="Antic Bold"/>
              </a:rPr>
              <a:t>   JMP Proses2</a:t>
            </a:r>
          </a:p>
          <a:p>
            <a:pPr algn="l">
              <a:lnSpc>
                <a:spcPts val="4299"/>
              </a:lnSpc>
            </a:pPr>
            <a:endParaRPr lang="en-US" sz="3071">
              <a:solidFill>
                <a:srgbClr val="000000"/>
              </a:solidFill>
              <a:latin typeface="Antic Bold"/>
              <a:ea typeface="Antic Bold"/>
              <a:cs typeface="Antic Bold"/>
              <a:sym typeface="Antic Bold"/>
            </a:endParaRPr>
          </a:p>
          <a:p>
            <a:pPr algn="l">
              <a:lnSpc>
                <a:spcPts val="4299"/>
              </a:lnSpc>
            </a:pPr>
            <a:r>
              <a:rPr lang="en-US" sz="3071">
                <a:solidFill>
                  <a:srgbClr val="000000"/>
                </a:solidFill>
                <a:latin typeface="Antic Bold"/>
                <a:ea typeface="Antic Bold"/>
                <a:cs typeface="Antic Bold"/>
                <a:sym typeface="Antic Bold"/>
              </a:rPr>
              <a:t>Konfirmasi:</a:t>
            </a:r>
          </a:p>
          <a:p>
            <a:pPr algn="l">
              <a:lnSpc>
                <a:spcPts val="4299"/>
              </a:lnSpc>
            </a:pPr>
            <a:r>
              <a:rPr lang="en-US" sz="3071">
                <a:solidFill>
                  <a:srgbClr val="000000"/>
                </a:solidFill>
                <a:latin typeface="Antic Bold"/>
                <a:ea typeface="Antic Bold"/>
                <a:cs typeface="Antic Bold"/>
                <a:sym typeface="Antic Bold"/>
              </a:rPr>
              <a:t>   MOV ah, 09</a:t>
            </a:r>
          </a:p>
          <a:p>
            <a:pPr algn="l">
              <a:lnSpc>
                <a:spcPts val="4299"/>
              </a:lnSpc>
            </a:pPr>
            <a:r>
              <a:rPr lang="en-US" sz="3071">
                <a:solidFill>
                  <a:srgbClr val="000000"/>
                </a:solidFill>
                <a:latin typeface="Antic Bold"/>
                <a:ea typeface="Antic Bold"/>
                <a:cs typeface="Antic Bold"/>
                <a:sym typeface="Antic Bold"/>
              </a:rPr>
              <a:t>   LEA dx, mii4</a:t>
            </a:r>
          </a:p>
          <a:p>
            <a:pPr algn="l">
              <a:lnSpc>
                <a:spcPts val="4299"/>
              </a:lnSpc>
            </a:pPr>
            <a:r>
              <a:rPr lang="en-US" sz="3071">
                <a:solidFill>
                  <a:srgbClr val="000000"/>
                </a:solidFill>
                <a:latin typeface="Antic Bold"/>
                <a:ea typeface="Antic Bold"/>
                <a:cs typeface="Antic Bold"/>
                <a:sym typeface="Antic Bold"/>
              </a:rPr>
              <a:t>   INT 21h</a:t>
            </a:r>
          </a:p>
          <a:p>
            <a:pPr algn="l">
              <a:lnSpc>
                <a:spcPts val="4299"/>
              </a:lnSpc>
            </a:pPr>
            <a:r>
              <a:rPr lang="en-US" sz="3071">
                <a:solidFill>
                  <a:srgbClr val="000000"/>
                </a:solidFill>
                <a:latin typeface="Antic Bold"/>
                <a:ea typeface="Antic Bold"/>
                <a:cs typeface="Antic Bold"/>
                <a:sym typeface="Antic Bold"/>
              </a:rPr>
              <a:t>   MOV ah, 01</a:t>
            </a:r>
          </a:p>
          <a:p>
            <a:pPr algn="l">
              <a:lnSpc>
                <a:spcPts val="4299"/>
              </a:lnSpc>
            </a:pPr>
            <a:r>
              <a:rPr lang="en-US" sz="3071">
                <a:solidFill>
                  <a:srgbClr val="000000"/>
                </a:solidFill>
                <a:latin typeface="Antic Bold"/>
                <a:ea typeface="Antic Bold"/>
                <a:cs typeface="Antic Bold"/>
                <a:sym typeface="Antic Bold"/>
              </a:rPr>
              <a:t>   INT 21h</a:t>
            </a:r>
          </a:p>
          <a:p>
            <a:pPr algn="l">
              <a:lnSpc>
                <a:spcPts val="4299"/>
              </a:lnSpc>
            </a:pPr>
            <a:endParaRPr lang="en-US" sz="3071">
              <a:solidFill>
                <a:srgbClr val="000000"/>
              </a:solidFill>
              <a:latin typeface="Antic Bold"/>
              <a:ea typeface="Antic Bold"/>
              <a:cs typeface="Antic Bold"/>
              <a:sym typeface="Antic Bold"/>
            </a:endParaRPr>
          </a:p>
          <a:p>
            <a:pPr algn="l">
              <a:lnSpc>
                <a:spcPts val="4299"/>
              </a:lnSpc>
            </a:pPr>
            <a:r>
              <a:rPr lang="en-US" sz="3071">
                <a:solidFill>
                  <a:srgbClr val="000000"/>
                </a:solidFill>
                <a:latin typeface="Antic Bold"/>
                <a:ea typeface="Antic Bold"/>
                <a:cs typeface="Antic Bold"/>
                <a:sym typeface="Antic Bold"/>
              </a:rPr>
              <a:t>   CMP al, 'E'</a:t>
            </a:r>
          </a:p>
          <a:p>
            <a:pPr algn="l">
              <a:lnSpc>
                <a:spcPts val="4299"/>
              </a:lnSpc>
            </a:pPr>
            <a:r>
              <a:rPr lang="en-US" sz="3071">
                <a:solidFill>
                  <a:srgbClr val="000000"/>
                </a:solidFill>
                <a:latin typeface="Antic Bold"/>
                <a:ea typeface="Antic Bold"/>
                <a:cs typeface="Antic Bold"/>
                <a:sym typeface="Antic Bold"/>
              </a:rPr>
              <a:t>   JE Exit</a:t>
            </a:r>
          </a:p>
          <a:p>
            <a:pPr algn="l">
              <a:lnSpc>
                <a:spcPts val="4299"/>
              </a:lnSpc>
            </a:pPr>
            <a:endParaRPr lang="en-US" sz="3071">
              <a:solidFill>
                <a:srgbClr val="000000"/>
              </a:solidFill>
              <a:latin typeface="Antic Bold"/>
              <a:ea typeface="Antic Bold"/>
              <a:cs typeface="Antic Bold"/>
              <a:sym typeface="Antic Bold"/>
            </a:endParaRPr>
          </a:p>
          <a:p>
            <a:pPr algn="l">
              <a:lnSpc>
                <a:spcPts val="4299"/>
              </a:lnSpc>
            </a:pPr>
            <a:endParaRPr lang="en-US" sz="3071">
              <a:solidFill>
                <a:srgbClr val="000000"/>
              </a:solidFill>
              <a:latin typeface="Antic Bold"/>
              <a:ea typeface="Antic Bold"/>
              <a:cs typeface="Antic Bold"/>
              <a:sym typeface="Antic Bold"/>
            </a:endParaRPr>
          </a:p>
          <a:p>
            <a:pPr algn="just">
              <a:lnSpc>
                <a:spcPts val="4299"/>
              </a:lnSpc>
            </a:pPr>
            <a:endParaRPr lang="en-US" sz="3071">
              <a:solidFill>
                <a:srgbClr val="000000"/>
              </a:solidFill>
              <a:latin typeface="Antic Bold"/>
              <a:ea typeface="Antic Bold"/>
              <a:cs typeface="Antic Bold"/>
              <a:sym typeface="Antic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1085182" flipH="1">
            <a:off x="11999541" y="1090355"/>
            <a:ext cx="5118959" cy="4523299"/>
          </a:xfrm>
          <a:custGeom>
            <a:avLst/>
            <a:gdLst/>
            <a:ahLst/>
            <a:cxnLst/>
            <a:rect l="l" t="t" r="r" b="b"/>
            <a:pathLst>
              <a:path w="5118959" h="4523299">
                <a:moveTo>
                  <a:pt x="5118959" y="0"/>
                </a:moveTo>
                <a:lnTo>
                  <a:pt x="0" y="0"/>
                </a:lnTo>
                <a:lnTo>
                  <a:pt x="0" y="4523299"/>
                </a:lnTo>
                <a:lnTo>
                  <a:pt x="5118959" y="4523299"/>
                </a:lnTo>
                <a:lnTo>
                  <a:pt x="5118959"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2373749" y="1278176"/>
            <a:ext cx="13540501" cy="7730649"/>
            <a:chOff x="0" y="0"/>
            <a:chExt cx="18054002" cy="10307532"/>
          </a:xfrm>
        </p:grpSpPr>
        <p:grpSp>
          <p:nvGrpSpPr>
            <p:cNvPr id="5" name="Group 5"/>
            <p:cNvGrpSpPr/>
            <p:nvPr/>
          </p:nvGrpSpPr>
          <p:grpSpPr>
            <a:xfrm rot="-208414">
              <a:off x="259418" y="516605"/>
              <a:ext cx="17328616" cy="9088764"/>
              <a:chOff x="0" y="0"/>
              <a:chExt cx="3077638" cy="1614204"/>
            </a:xfrm>
          </p:grpSpPr>
          <p:sp>
            <p:nvSpPr>
              <p:cNvPr id="6" name="Freeform 6"/>
              <p:cNvSpPr/>
              <p:nvPr/>
            </p:nvSpPr>
            <p:spPr>
              <a:xfrm>
                <a:off x="0" y="0"/>
                <a:ext cx="3077638" cy="1614204"/>
              </a:xfrm>
              <a:custGeom>
                <a:avLst/>
                <a:gdLst/>
                <a:ahLst/>
                <a:cxnLst/>
                <a:rect l="l" t="t" r="r" b="b"/>
                <a:pathLst>
                  <a:path w="3077638" h="1614204">
                    <a:moveTo>
                      <a:pt x="0" y="0"/>
                    </a:moveTo>
                    <a:lnTo>
                      <a:pt x="3077638" y="0"/>
                    </a:lnTo>
                    <a:lnTo>
                      <a:pt x="3077638" y="1614204"/>
                    </a:lnTo>
                    <a:lnTo>
                      <a:pt x="0" y="1614204"/>
                    </a:lnTo>
                    <a:close/>
                  </a:path>
                </a:pathLst>
              </a:custGeom>
              <a:solidFill>
                <a:srgbClr val="FFFFFF"/>
              </a:solidFill>
              <a:ln w="38100" cap="sq">
                <a:solidFill>
                  <a:srgbClr val="3D4984"/>
                </a:solidFill>
                <a:prstDash val="solid"/>
                <a:miter/>
              </a:ln>
            </p:spPr>
          </p:sp>
          <p:sp>
            <p:nvSpPr>
              <p:cNvPr id="7" name="TextBox 7"/>
              <p:cNvSpPr txBox="1"/>
              <p:nvPr/>
            </p:nvSpPr>
            <p:spPr>
              <a:xfrm>
                <a:off x="0" y="-28575"/>
                <a:ext cx="3077638" cy="1642779"/>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91834">
              <a:off x="485416" y="742603"/>
              <a:ext cx="17328616" cy="9088764"/>
              <a:chOff x="0" y="0"/>
              <a:chExt cx="3077638" cy="1614204"/>
            </a:xfrm>
          </p:grpSpPr>
          <p:sp>
            <p:nvSpPr>
              <p:cNvPr id="9" name="Freeform 9"/>
              <p:cNvSpPr/>
              <p:nvPr/>
            </p:nvSpPr>
            <p:spPr>
              <a:xfrm>
                <a:off x="0" y="0"/>
                <a:ext cx="3077638" cy="1614204"/>
              </a:xfrm>
              <a:custGeom>
                <a:avLst/>
                <a:gdLst/>
                <a:ahLst/>
                <a:cxnLst/>
                <a:rect l="l" t="t" r="r" b="b"/>
                <a:pathLst>
                  <a:path w="3077638" h="1614204">
                    <a:moveTo>
                      <a:pt x="0" y="0"/>
                    </a:moveTo>
                    <a:lnTo>
                      <a:pt x="3077638" y="0"/>
                    </a:lnTo>
                    <a:lnTo>
                      <a:pt x="3077638" y="1614204"/>
                    </a:lnTo>
                    <a:lnTo>
                      <a:pt x="0" y="1614204"/>
                    </a:lnTo>
                    <a:close/>
                  </a:path>
                </a:pathLst>
              </a:custGeom>
              <a:solidFill>
                <a:srgbClr val="FFFFFF"/>
              </a:solidFill>
              <a:ln w="38100" cap="sq">
                <a:solidFill>
                  <a:srgbClr val="3D4984"/>
                </a:solidFill>
                <a:prstDash val="solid"/>
                <a:miter/>
              </a:ln>
            </p:spPr>
          </p:sp>
          <p:sp>
            <p:nvSpPr>
              <p:cNvPr id="10" name="TextBox 10"/>
              <p:cNvSpPr txBox="1"/>
              <p:nvPr/>
            </p:nvSpPr>
            <p:spPr>
              <a:xfrm>
                <a:off x="0" y="-28575"/>
                <a:ext cx="3077638" cy="1642779"/>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66823">
              <a:off x="485416" y="742603"/>
              <a:ext cx="17328616" cy="9088764"/>
              <a:chOff x="0" y="0"/>
              <a:chExt cx="3077638" cy="1614204"/>
            </a:xfrm>
          </p:grpSpPr>
          <p:sp>
            <p:nvSpPr>
              <p:cNvPr id="12" name="Freeform 12"/>
              <p:cNvSpPr/>
              <p:nvPr/>
            </p:nvSpPr>
            <p:spPr>
              <a:xfrm>
                <a:off x="0" y="0"/>
                <a:ext cx="3077638" cy="1614204"/>
              </a:xfrm>
              <a:custGeom>
                <a:avLst/>
                <a:gdLst/>
                <a:ahLst/>
                <a:cxnLst/>
                <a:rect l="l" t="t" r="r" b="b"/>
                <a:pathLst>
                  <a:path w="3077638" h="1614204">
                    <a:moveTo>
                      <a:pt x="0" y="0"/>
                    </a:moveTo>
                    <a:lnTo>
                      <a:pt x="3077638" y="0"/>
                    </a:lnTo>
                    <a:lnTo>
                      <a:pt x="3077638" y="1614204"/>
                    </a:lnTo>
                    <a:lnTo>
                      <a:pt x="0" y="1614204"/>
                    </a:lnTo>
                    <a:close/>
                  </a:path>
                </a:pathLst>
              </a:custGeom>
              <a:solidFill>
                <a:srgbClr val="FFFFFF"/>
              </a:solidFill>
              <a:ln w="38100" cap="sq">
                <a:solidFill>
                  <a:srgbClr val="3D4984"/>
                </a:solidFill>
                <a:prstDash val="solid"/>
                <a:miter/>
              </a:ln>
            </p:spPr>
          </p:sp>
          <p:sp>
            <p:nvSpPr>
              <p:cNvPr id="13" name="TextBox 13"/>
              <p:cNvSpPr txBox="1"/>
              <p:nvPr/>
            </p:nvSpPr>
            <p:spPr>
              <a:xfrm>
                <a:off x="0" y="-28575"/>
                <a:ext cx="3077638" cy="1642779"/>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485416" y="742603"/>
              <a:ext cx="17328616" cy="9088764"/>
              <a:chOff x="0" y="0"/>
              <a:chExt cx="3077638" cy="1614204"/>
            </a:xfrm>
          </p:grpSpPr>
          <p:sp>
            <p:nvSpPr>
              <p:cNvPr id="15" name="Freeform 15"/>
              <p:cNvSpPr/>
              <p:nvPr/>
            </p:nvSpPr>
            <p:spPr>
              <a:xfrm>
                <a:off x="0" y="0"/>
                <a:ext cx="3077638" cy="1614204"/>
              </a:xfrm>
              <a:custGeom>
                <a:avLst/>
                <a:gdLst/>
                <a:ahLst/>
                <a:cxnLst/>
                <a:rect l="l" t="t" r="r" b="b"/>
                <a:pathLst>
                  <a:path w="3077638" h="1614204">
                    <a:moveTo>
                      <a:pt x="0" y="0"/>
                    </a:moveTo>
                    <a:lnTo>
                      <a:pt x="3077638" y="0"/>
                    </a:lnTo>
                    <a:lnTo>
                      <a:pt x="3077638" y="1614204"/>
                    </a:lnTo>
                    <a:lnTo>
                      <a:pt x="0" y="1614204"/>
                    </a:lnTo>
                    <a:close/>
                  </a:path>
                </a:pathLst>
              </a:custGeom>
              <a:solidFill>
                <a:srgbClr val="FFFFFF"/>
              </a:solidFill>
              <a:ln w="38100" cap="sq">
                <a:solidFill>
                  <a:srgbClr val="3D4984"/>
                </a:solidFill>
                <a:prstDash val="solid"/>
                <a:miter/>
              </a:ln>
            </p:spPr>
          </p:sp>
          <p:sp>
            <p:nvSpPr>
              <p:cNvPr id="16" name="TextBox 16"/>
              <p:cNvSpPr txBox="1"/>
              <p:nvPr/>
            </p:nvSpPr>
            <p:spPr>
              <a:xfrm>
                <a:off x="0" y="-28575"/>
                <a:ext cx="3077638" cy="1642779"/>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sp>
        <p:nvSpPr>
          <p:cNvPr id="17" name="Freeform 17"/>
          <p:cNvSpPr/>
          <p:nvPr/>
        </p:nvSpPr>
        <p:spPr>
          <a:xfrm flipH="1">
            <a:off x="356814" y="5537097"/>
            <a:ext cx="4658070" cy="4741038"/>
          </a:xfrm>
          <a:custGeom>
            <a:avLst/>
            <a:gdLst/>
            <a:ahLst/>
            <a:cxnLst/>
            <a:rect l="l" t="t" r="r" b="b"/>
            <a:pathLst>
              <a:path w="4658070" h="4741038">
                <a:moveTo>
                  <a:pt x="4658069" y="0"/>
                </a:moveTo>
                <a:lnTo>
                  <a:pt x="0" y="0"/>
                </a:lnTo>
                <a:lnTo>
                  <a:pt x="0" y="4741038"/>
                </a:lnTo>
                <a:lnTo>
                  <a:pt x="4658069" y="4741038"/>
                </a:lnTo>
                <a:lnTo>
                  <a:pt x="4658069"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8" name="Group 18"/>
          <p:cNvGrpSpPr/>
          <p:nvPr/>
        </p:nvGrpSpPr>
        <p:grpSpPr>
          <a:xfrm rot="3146640">
            <a:off x="15750824" y="7754465"/>
            <a:ext cx="2382434" cy="2508718"/>
            <a:chOff x="0" y="0"/>
            <a:chExt cx="3176579" cy="3344957"/>
          </a:xfrm>
        </p:grpSpPr>
        <p:sp>
          <p:nvSpPr>
            <p:cNvPr id="19" name="Freeform 19"/>
            <p:cNvSpPr/>
            <p:nvPr/>
          </p:nvSpPr>
          <p:spPr>
            <a:xfrm rot="5871076">
              <a:off x="115178" y="56095"/>
              <a:ext cx="1314322" cy="1378057"/>
            </a:xfrm>
            <a:custGeom>
              <a:avLst/>
              <a:gdLst/>
              <a:ahLst/>
              <a:cxnLst/>
              <a:rect l="l" t="t" r="r" b="b"/>
              <a:pathLst>
                <a:path w="1314322" h="1378057">
                  <a:moveTo>
                    <a:pt x="0" y="0"/>
                  </a:moveTo>
                  <a:lnTo>
                    <a:pt x="1314322" y="0"/>
                  </a:lnTo>
                  <a:lnTo>
                    <a:pt x="1314322" y="1378057"/>
                  </a:lnTo>
                  <a:lnTo>
                    <a:pt x="0" y="137805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0" name="Freeform 20"/>
            <p:cNvSpPr/>
            <p:nvPr/>
          </p:nvSpPr>
          <p:spPr>
            <a:xfrm rot="-9991959">
              <a:off x="1719858" y="1226379"/>
              <a:ext cx="1314322" cy="1378057"/>
            </a:xfrm>
            <a:custGeom>
              <a:avLst/>
              <a:gdLst/>
              <a:ahLst/>
              <a:cxnLst/>
              <a:rect l="l" t="t" r="r" b="b"/>
              <a:pathLst>
                <a:path w="1314322" h="1378057">
                  <a:moveTo>
                    <a:pt x="0" y="0"/>
                  </a:moveTo>
                  <a:lnTo>
                    <a:pt x="1314322" y="0"/>
                  </a:lnTo>
                  <a:lnTo>
                    <a:pt x="1314322" y="1378057"/>
                  </a:lnTo>
                  <a:lnTo>
                    <a:pt x="0" y="137805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1" name="Freeform 21"/>
            <p:cNvSpPr/>
            <p:nvPr/>
          </p:nvSpPr>
          <p:spPr>
            <a:xfrm rot="2245436">
              <a:off x="473625" y="1709367"/>
              <a:ext cx="1314322" cy="1378057"/>
            </a:xfrm>
            <a:custGeom>
              <a:avLst/>
              <a:gdLst/>
              <a:ahLst/>
              <a:cxnLst/>
              <a:rect l="l" t="t" r="r" b="b"/>
              <a:pathLst>
                <a:path w="1314322" h="1378057">
                  <a:moveTo>
                    <a:pt x="0" y="0"/>
                  </a:moveTo>
                  <a:lnTo>
                    <a:pt x="1314322" y="0"/>
                  </a:lnTo>
                  <a:lnTo>
                    <a:pt x="1314322" y="1378058"/>
                  </a:lnTo>
                  <a:lnTo>
                    <a:pt x="0" y="137805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sp>
        <p:nvSpPr>
          <p:cNvPr id="22" name="Freeform 22"/>
          <p:cNvSpPr/>
          <p:nvPr/>
        </p:nvSpPr>
        <p:spPr>
          <a:xfrm>
            <a:off x="2953878" y="1956912"/>
            <a:ext cx="1595849" cy="1595849"/>
          </a:xfrm>
          <a:custGeom>
            <a:avLst/>
            <a:gdLst/>
            <a:ahLst/>
            <a:cxnLst/>
            <a:rect l="l" t="t" r="r" b="b"/>
            <a:pathLst>
              <a:path w="1595849" h="1595849">
                <a:moveTo>
                  <a:pt x="0" y="0"/>
                </a:moveTo>
                <a:lnTo>
                  <a:pt x="1595849" y="0"/>
                </a:lnTo>
                <a:lnTo>
                  <a:pt x="1595849" y="1595849"/>
                </a:lnTo>
                <a:lnTo>
                  <a:pt x="0" y="1595849"/>
                </a:lnTo>
                <a:lnTo>
                  <a:pt x="0" y="0"/>
                </a:lnTo>
                <a:close/>
              </a:path>
            </a:pathLst>
          </a:custGeom>
          <a:blipFill>
            <a:blip r:embed="rId13"/>
            <a:stretch>
              <a:fillRect/>
            </a:stretch>
          </a:blipFill>
        </p:spPr>
      </p:sp>
      <p:sp>
        <p:nvSpPr>
          <p:cNvPr id="23" name="TextBox 23"/>
          <p:cNvSpPr txBox="1"/>
          <p:nvPr/>
        </p:nvSpPr>
        <p:spPr>
          <a:xfrm>
            <a:off x="4896232" y="2226489"/>
            <a:ext cx="8495536" cy="1078292"/>
          </a:xfrm>
          <a:prstGeom prst="rect">
            <a:avLst/>
          </a:prstGeom>
        </p:spPr>
        <p:txBody>
          <a:bodyPr lIns="0" tIns="0" rIns="0" bIns="0" rtlCol="0" anchor="t">
            <a:spAutoFit/>
          </a:bodyPr>
          <a:lstStyle/>
          <a:p>
            <a:pPr algn="ctr">
              <a:lnSpc>
                <a:spcPts val="8243"/>
              </a:lnSpc>
            </a:pPr>
            <a:r>
              <a:rPr lang="en-US" sz="5887">
                <a:solidFill>
                  <a:srgbClr val="110E18"/>
                </a:solidFill>
                <a:latin typeface="Scripter"/>
                <a:ea typeface="Scripter"/>
                <a:cs typeface="Scripter"/>
                <a:sym typeface="Scripter"/>
              </a:rPr>
              <a:t>IDENTITAS PROJEK DSK</a:t>
            </a:r>
          </a:p>
        </p:txBody>
      </p:sp>
      <p:sp>
        <p:nvSpPr>
          <p:cNvPr id="24" name="TextBox 24"/>
          <p:cNvSpPr txBox="1"/>
          <p:nvPr/>
        </p:nvSpPr>
        <p:spPr>
          <a:xfrm>
            <a:off x="3853089" y="3621984"/>
            <a:ext cx="11599405" cy="4824156"/>
          </a:xfrm>
          <a:prstGeom prst="rect">
            <a:avLst/>
          </a:prstGeom>
        </p:spPr>
        <p:txBody>
          <a:bodyPr lIns="0" tIns="0" rIns="0" bIns="0" rtlCol="0" anchor="t">
            <a:spAutoFit/>
          </a:bodyPr>
          <a:lstStyle/>
          <a:p>
            <a:pPr algn="l">
              <a:lnSpc>
                <a:spcPts val="6363"/>
              </a:lnSpc>
            </a:pPr>
            <a:r>
              <a:rPr lang="en-US" sz="4545">
                <a:solidFill>
                  <a:srgbClr val="110E18"/>
                </a:solidFill>
                <a:latin typeface="Scripter"/>
                <a:ea typeface="Scripter"/>
                <a:cs typeface="Scripter"/>
                <a:sym typeface="Scripter"/>
              </a:rPr>
              <a:t>JUDUL PROGRAM  : LOGIN PORTAL</a:t>
            </a:r>
          </a:p>
          <a:p>
            <a:pPr algn="just">
              <a:lnSpc>
                <a:spcPts val="6363"/>
              </a:lnSpc>
            </a:pPr>
            <a:r>
              <a:rPr lang="en-US" sz="4545">
                <a:solidFill>
                  <a:srgbClr val="110E18"/>
                </a:solidFill>
                <a:latin typeface="Scripter"/>
                <a:ea typeface="Scripter"/>
                <a:cs typeface="Scripter"/>
                <a:sym typeface="Scripter"/>
              </a:rPr>
              <a:t>NAMA               : SHEILLA RIZKI FADILLAH</a:t>
            </a:r>
          </a:p>
          <a:p>
            <a:pPr algn="just">
              <a:lnSpc>
                <a:spcPts val="6363"/>
              </a:lnSpc>
            </a:pPr>
            <a:r>
              <a:rPr lang="en-US" sz="4545">
                <a:solidFill>
                  <a:srgbClr val="110E18"/>
                </a:solidFill>
                <a:latin typeface="Scripter"/>
                <a:ea typeface="Scripter"/>
                <a:cs typeface="Scripter"/>
                <a:sym typeface="Scripter"/>
              </a:rPr>
              <a:t>DOSEN PENGAMPU : ALI TARMUJI, S.T,M.Cs</a:t>
            </a:r>
          </a:p>
          <a:p>
            <a:pPr algn="just">
              <a:lnSpc>
                <a:spcPts val="6363"/>
              </a:lnSpc>
            </a:pPr>
            <a:r>
              <a:rPr lang="en-US" sz="4545">
                <a:solidFill>
                  <a:srgbClr val="110E18"/>
                </a:solidFill>
                <a:latin typeface="Scripter"/>
                <a:ea typeface="Scripter"/>
                <a:cs typeface="Scripter"/>
                <a:sym typeface="Scripter"/>
              </a:rPr>
              <a:t>mata kuliah      : DASAR SISTEM KOMPUTER</a:t>
            </a:r>
          </a:p>
          <a:p>
            <a:pPr algn="just">
              <a:lnSpc>
                <a:spcPts val="6363"/>
              </a:lnSpc>
            </a:pPr>
            <a:r>
              <a:rPr lang="en-US" sz="4545">
                <a:solidFill>
                  <a:srgbClr val="110E18"/>
                </a:solidFill>
                <a:latin typeface="Scripter"/>
                <a:ea typeface="Scripter"/>
                <a:cs typeface="Scripter"/>
                <a:sym typeface="Scripter"/>
              </a:rPr>
              <a:t>PROGRAM STUDI   : INFORMATIKA</a:t>
            </a:r>
          </a:p>
          <a:p>
            <a:pPr algn="just">
              <a:lnSpc>
                <a:spcPts val="6363"/>
              </a:lnSpc>
            </a:pPr>
            <a:r>
              <a:rPr lang="en-US" sz="4545">
                <a:solidFill>
                  <a:srgbClr val="110E18"/>
                </a:solidFill>
                <a:latin typeface="Scripter"/>
                <a:ea typeface="Scripter"/>
                <a:cs typeface="Scripter"/>
                <a:sym typeface="Scripter"/>
              </a:rPr>
              <a:t>FAKULTAS           : TEKNOLOGI INDUSTRI</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360171" y="9258300"/>
            <a:ext cx="19459526" cy="1231556"/>
            <a:chOff x="0" y="0"/>
            <a:chExt cx="13180282" cy="834155"/>
          </a:xfrm>
        </p:grpSpPr>
        <p:sp>
          <p:nvSpPr>
            <p:cNvPr id="4" name="Freeform 4"/>
            <p:cNvSpPr/>
            <p:nvPr/>
          </p:nvSpPr>
          <p:spPr>
            <a:xfrm>
              <a:off x="0" y="0"/>
              <a:ext cx="13180282" cy="834155"/>
            </a:xfrm>
            <a:custGeom>
              <a:avLst/>
              <a:gdLst/>
              <a:ahLst/>
              <a:cxnLst/>
              <a:rect l="l" t="t" r="r" b="b"/>
              <a:pathLst>
                <a:path w="13180282" h="834155">
                  <a:moveTo>
                    <a:pt x="13180282" y="0"/>
                  </a:moveTo>
                  <a:lnTo>
                    <a:pt x="0" y="0"/>
                  </a:lnTo>
                  <a:lnTo>
                    <a:pt x="101600" y="417077"/>
                  </a:lnTo>
                  <a:lnTo>
                    <a:pt x="0" y="834155"/>
                  </a:lnTo>
                  <a:lnTo>
                    <a:pt x="13180282" y="834155"/>
                  </a:lnTo>
                  <a:lnTo>
                    <a:pt x="13078682" y="417077"/>
                  </a:lnTo>
                  <a:lnTo>
                    <a:pt x="13180282" y="0"/>
                  </a:lnTo>
                  <a:close/>
                </a:path>
              </a:pathLst>
            </a:custGeom>
            <a:solidFill>
              <a:srgbClr val="3D4984"/>
            </a:solidFill>
          </p:spPr>
        </p:sp>
        <p:sp>
          <p:nvSpPr>
            <p:cNvPr id="5" name="TextBox 5"/>
            <p:cNvSpPr txBox="1"/>
            <p:nvPr/>
          </p:nvSpPr>
          <p:spPr>
            <a:xfrm>
              <a:off x="88900" y="-38100"/>
              <a:ext cx="13002482" cy="872255"/>
            </a:xfrm>
            <a:prstGeom prst="rect">
              <a:avLst/>
            </a:prstGeom>
          </p:spPr>
          <p:txBody>
            <a:bodyPr lIns="50800" tIns="50800" rIns="50800" bIns="50800" rtlCol="0" anchor="ctr"/>
            <a:lstStyle/>
            <a:p>
              <a:pPr algn="ctr">
                <a:lnSpc>
                  <a:spcPts val="2748"/>
                </a:lnSpc>
              </a:pPr>
              <a:endParaRPr/>
            </a:p>
          </p:txBody>
        </p:sp>
      </p:grpSp>
      <p:sp>
        <p:nvSpPr>
          <p:cNvPr id="6" name="TextBox 6"/>
          <p:cNvSpPr txBox="1"/>
          <p:nvPr/>
        </p:nvSpPr>
        <p:spPr>
          <a:xfrm>
            <a:off x="1264628" y="414167"/>
            <a:ext cx="4964221" cy="9391991"/>
          </a:xfrm>
          <a:prstGeom prst="rect">
            <a:avLst/>
          </a:prstGeom>
        </p:spPr>
        <p:txBody>
          <a:bodyPr lIns="0" tIns="0" rIns="0" bIns="0" rtlCol="0" anchor="t">
            <a:spAutoFit/>
          </a:bodyPr>
          <a:lstStyle/>
          <a:p>
            <a:pPr algn="l">
              <a:lnSpc>
                <a:spcPts val="4657"/>
              </a:lnSpc>
            </a:pPr>
            <a:r>
              <a:rPr lang="en-US" sz="3326">
                <a:solidFill>
                  <a:srgbClr val="000000"/>
                </a:solidFill>
                <a:latin typeface="Antic Bold"/>
                <a:ea typeface="Antic Bold"/>
                <a:cs typeface="Antic Bold"/>
                <a:sym typeface="Antic Bold"/>
              </a:rPr>
              <a:t>   CMP al, 'e'</a:t>
            </a:r>
          </a:p>
          <a:p>
            <a:pPr algn="l">
              <a:lnSpc>
                <a:spcPts val="4657"/>
              </a:lnSpc>
            </a:pPr>
            <a:r>
              <a:rPr lang="en-US" sz="3326">
                <a:solidFill>
                  <a:srgbClr val="000000"/>
                </a:solidFill>
                <a:latin typeface="Antic Bold"/>
                <a:ea typeface="Antic Bold"/>
                <a:cs typeface="Antic Bold"/>
                <a:sym typeface="Antic Bold"/>
              </a:rPr>
              <a:t>   JE Exit</a:t>
            </a:r>
          </a:p>
          <a:p>
            <a:pPr algn="l">
              <a:lnSpc>
                <a:spcPts val="4657"/>
              </a:lnSpc>
            </a:pPr>
            <a:r>
              <a:rPr lang="en-US" sz="3326">
                <a:solidFill>
                  <a:srgbClr val="000000"/>
                </a:solidFill>
                <a:latin typeface="Antic Bold"/>
                <a:ea typeface="Antic Bold"/>
                <a:cs typeface="Antic Bold"/>
                <a:sym typeface="Antic Bold"/>
              </a:rPr>
              <a:t>   </a:t>
            </a:r>
          </a:p>
          <a:p>
            <a:pPr algn="l">
              <a:lnSpc>
                <a:spcPts val="4657"/>
              </a:lnSpc>
            </a:pPr>
            <a:r>
              <a:rPr lang="en-US" sz="3326">
                <a:solidFill>
                  <a:srgbClr val="000000"/>
                </a:solidFill>
                <a:latin typeface="Antic Bold"/>
                <a:ea typeface="Antic Bold"/>
                <a:cs typeface="Antic Bold"/>
                <a:sym typeface="Antic Bold"/>
              </a:rPr>
              <a:t>   JNE psn_error</a:t>
            </a:r>
          </a:p>
          <a:p>
            <a:pPr algn="l">
              <a:lnSpc>
                <a:spcPts val="4657"/>
              </a:lnSpc>
            </a:pPr>
            <a:endParaRPr lang="en-US" sz="3326">
              <a:solidFill>
                <a:srgbClr val="000000"/>
              </a:solidFill>
              <a:latin typeface="Antic Bold"/>
              <a:ea typeface="Antic Bold"/>
              <a:cs typeface="Antic Bold"/>
              <a:sym typeface="Antic Bold"/>
            </a:endParaRPr>
          </a:p>
          <a:p>
            <a:pPr algn="l">
              <a:lnSpc>
                <a:spcPts val="4657"/>
              </a:lnSpc>
            </a:pPr>
            <a:r>
              <a:rPr lang="en-US" sz="3326">
                <a:solidFill>
                  <a:srgbClr val="000000"/>
                </a:solidFill>
                <a:latin typeface="Antic Bold"/>
                <a:ea typeface="Antic Bold"/>
                <a:cs typeface="Antic Bold"/>
                <a:sym typeface="Antic Bold"/>
              </a:rPr>
              <a:t>JMP Exit</a:t>
            </a:r>
          </a:p>
          <a:p>
            <a:pPr algn="l">
              <a:lnSpc>
                <a:spcPts val="4657"/>
              </a:lnSpc>
            </a:pPr>
            <a:endParaRPr lang="en-US" sz="3326">
              <a:solidFill>
                <a:srgbClr val="000000"/>
              </a:solidFill>
              <a:latin typeface="Antic Bold"/>
              <a:ea typeface="Antic Bold"/>
              <a:cs typeface="Antic Bold"/>
              <a:sym typeface="Antic Bold"/>
            </a:endParaRPr>
          </a:p>
          <a:p>
            <a:pPr algn="l">
              <a:lnSpc>
                <a:spcPts val="4657"/>
              </a:lnSpc>
            </a:pPr>
            <a:r>
              <a:rPr lang="en-US" sz="3326">
                <a:solidFill>
                  <a:srgbClr val="000000"/>
                </a:solidFill>
                <a:latin typeface="Antic Bold"/>
                <a:ea typeface="Antic Bold"/>
                <a:cs typeface="Antic Bold"/>
                <a:sym typeface="Antic Bold"/>
              </a:rPr>
              <a:t>Exit:</a:t>
            </a:r>
          </a:p>
          <a:p>
            <a:pPr algn="l">
              <a:lnSpc>
                <a:spcPts val="4657"/>
              </a:lnSpc>
            </a:pPr>
            <a:r>
              <a:rPr lang="en-US" sz="3326">
                <a:solidFill>
                  <a:srgbClr val="000000"/>
                </a:solidFill>
                <a:latin typeface="Antic Bold"/>
                <a:ea typeface="Antic Bold"/>
                <a:cs typeface="Antic Bold"/>
                <a:sym typeface="Antic Bold"/>
              </a:rPr>
              <a:t>   MOV ah, 09</a:t>
            </a:r>
          </a:p>
          <a:p>
            <a:pPr algn="l">
              <a:lnSpc>
                <a:spcPts val="4657"/>
              </a:lnSpc>
            </a:pPr>
            <a:r>
              <a:rPr lang="en-US" sz="3326">
                <a:solidFill>
                  <a:srgbClr val="000000"/>
                </a:solidFill>
                <a:latin typeface="Antic Bold"/>
                <a:ea typeface="Antic Bold"/>
                <a:cs typeface="Antic Bold"/>
                <a:sym typeface="Antic Bold"/>
              </a:rPr>
              <a:t>   LEA dx, van7</a:t>
            </a:r>
          </a:p>
          <a:p>
            <a:pPr algn="l">
              <a:lnSpc>
                <a:spcPts val="4657"/>
              </a:lnSpc>
            </a:pPr>
            <a:r>
              <a:rPr lang="en-US" sz="3326">
                <a:solidFill>
                  <a:srgbClr val="000000"/>
                </a:solidFill>
                <a:latin typeface="Antic Bold"/>
                <a:ea typeface="Antic Bold"/>
                <a:cs typeface="Antic Bold"/>
                <a:sym typeface="Antic Bold"/>
              </a:rPr>
              <a:t>   INT 21h </a:t>
            </a:r>
          </a:p>
          <a:p>
            <a:pPr algn="l">
              <a:lnSpc>
                <a:spcPts val="4657"/>
              </a:lnSpc>
            </a:pPr>
            <a:r>
              <a:rPr lang="en-US" sz="3326">
                <a:solidFill>
                  <a:srgbClr val="000000"/>
                </a:solidFill>
                <a:latin typeface="Antic Bold"/>
                <a:ea typeface="Antic Bold"/>
                <a:cs typeface="Antic Bold"/>
                <a:sym typeface="Antic Bold"/>
              </a:rPr>
              <a:t>   </a:t>
            </a:r>
          </a:p>
          <a:p>
            <a:pPr algn="l">
              <a:lnSpc>
                <a:spcPts val="4657"/>
              </a:lnSpc>
            </a:pPr>
            <a:r>
              <a:rPr lang="en-US" sz="3326">
                <a:solidFill>
                  <a:srgbClr val="000000"/>
                </a:solidFill>
                <a:latin typeface="Antic Bold"/>
                <a:ea typeface="Antic Bold"/>
                <a:cs typeface="Antic Bold"/>
                <a:sym typeface="Antic Bold"/>
              </a:rPr>
              <a:t>   INT 20h</a:t>
            </a:r>
          </a:p>
          <a:p>
            <a:pPr algn="l">
              <a:lnSpc>
                <a:spcPts val="4657"/>
              </a:lnSpc>
            </a:pPr>
            <a:r>
              <a:rPr lang="en-US" sz="3326">
                <a:solidFill>
                  <a:srgbClr val="000000"/>
                </a:solidFill>
                <a:latin typeface="Antic Bold"/>
                <a:ea typeface="Antic Bold"/>
                <a:cs typeface="Antic Bold"/>
                <a:sym typeface="Antic Bold"/>
              </a:rPr>
              <a:t>    </a:t>
            </a:r>
          </a:p>
          <a:p>
            <a:pPr algn="l">
              <a:lnSpc>
                <a:spcPts val="4657"/>
              </a:lnSpc>
            </a:pPr>
            <a:r>
              <a:rPr lang="en-US" sz="3326">
                <a:solidFill>
                  <a:srgbClr val="000000"/>
                </a:solidFill>
                <a:latin typeface="Antic Bold"/>
                <a:ea typeface="Antic Bold"/>
                <a:cs typeface="Antic Bold"/>
                <a:sym typeface="Antic Bold"/>
              </a:rPr>
              <a:t>RET</a:t>
            </a:r>
          </a:p>
          <a:p>
            <a:pPr algn="just">
              <a:lnSpc>
                <a:spcPts val="4657"/>
              </a:lnSpc>
            </a:pPr>
            <a:endParaRPr lang="en-US" sz="3326">
              <a:solidFill>
                <a:srgbClr val="000000"/>
              </a:solidFill>
              <a:latin typeface="Antic Bold"/>
              <a:ea typeface="Antic Bold"/>
              <a:cs typeface="Antic Bold"/>
              <a:sym typeface="Antic Bo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360171" y="9258300"/>
            <a:ext cx="19459526" cy="1231556"/>
            <a:chOff x="0" y="0"/>
            <a:chExt cx="13180282" cy="834155"/>
          </a:xfrm>
        </p:grpSpPr>
        <p:sp>
          <p:nvSpPr>
            <p:cNvPr id="4" name="Freeform 4"/>
            <p:cNvSpPr/>
            <p:nvPr/>
          </p:nvSpPr>
          <p:spPr>
            <a:xfrm>
              <a:off x="0" y="0"/>
              <a:ext cx="13180282" cy="834155"/>
            </a:xfrm>
            <a:custGeom>
              <a:avLst/>
              <a:gdLst/>
              <a:ahLst/>
              <a:cxnLst/>
              <a:rect l="l" t="t" r="r" b="b"/>
              <a:pathLst>
                <a:path w="13180282" h="834155">
                  <a:moveTo>
                    <a:pt x="13180282" y="0"/>
                  </a:moveTo>
                  <a:lnTo>
                    <a:pt x="0" y="0"/>
                  </a:lnTo>
                  <a:lnTo>
                    <a:pt x="101600" y="417077"/>
                  </a:lnTo>
                  <a:lnTo>
                    <a:pt x="0" y="834155"/>
                  </a:lnTo>
                  <a:lnTo>
                    <a:pt x="13180282" y="834155"/>
                  </a:lnTo>
                  <a:lnTo>
                    <a:pt x="13078682" y="417077"/>
                  </a:lnTo>
                  <a:lnTo>
                    <a:pt x="13180282" y="0"/>
                  </a:lnTo>
                  <a:close/>
                </a:path>
              </a:pathLst>
            </a:custGeom>
            <a:solidFill>
              <a:srgbClr val="3D4984"/>
            </a:solidFill>
          </p:spPr>
        </p:sp>
        <p:sp>
          <p:nvSpPr>
            <p:cNvPr id="5" name="TextBox 5"/>
            <p:cNvSpPr txBox="1"/>
            <p:nvPr/>
          </p:nvSpPr>
          <p:spPr>
            <a:xfrm>
              <a:off x="88900" y="-38100"/>
              <a:ext cx="13002482" cy="872255"/>
            </a:xfrm>
            <a:prstGeom prst="rect">
              <a:avLst/>
            </a:prstGeom>
          </p:spPr>
          <p:txBody>
            <a:bodyPr lIns="50800" tIns="50800" rIns="50800" bIns="50800" rtlCol="0" anchor="ctr"/>
            <a:lstStyle/>
            <a:p>
              <a:pPr algn="ctr">
                <a:lnSpc>
                  <a:spcPts val="2748"/>
                </a:lnSpc>
              </a:pPr>
              <a:endParaRPr/>
            </a:p>
          </p:txBody>
        </p:sp>
      </p:grpSp>
      <p:sp>
        <p:nvSpPr>
          <p:cNvPr id="6" name="Freeform 6"/>
          <p:cNvSpPr/>
          <p:nvPr/>
        </p:nvSpPr>
        <p:spPr>
          <a:xfrm>
            <a:off x="1283994" y="595351"/>
            <a:ext cx="16171195" cy="9096297"/>
          </a:xfrm>
          <a:custGeom>
            <a:avLst/>
            <a:gdLst/>
            <a:ahLst/>
            <a:cxnLst/>
            <a:rect l="l" t="t" r="r" b="b"/>
            <a:pathLst>
              <a:path w="16171195" h="9096297">
                <a:moveTo>
                  <a:pt x="0" y="0"/>
                </a:moveTo>
                <a:lnTo>
                  <a:pt x="16171195" y="0"/>
                </a:lnTo>
                <a:lnTo>
                  <a:pt x="16171195" y="9096298"/>
                </a:lnTo>
                <a:lnTo>
                  <a:pt x="0" y="9096298"/>
                </a:lnTo>
                <a:lnTo>
                  <a:pt x="0" y="0"/>
                </a:lnTo>
                <a:close/>
              </a:path>
            </a:pathLst>
          </a:custGeom>
          <a:blipFill>
            <a:blip r:embed="rId3"/>
            <a:stretch>
              <a:fillRect/>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360171" y="9258300"/>
            <a:ext cx="19459526" cy="1231556"/>
            <a:chOff x="0" y="0"/>
            <a:chExt cx="13180282" cy="834155"/>
          </a:xfrm>
        </p:grpSpPr>
        <p:sp>
          <p:nvSpPr>
            <p:cNvPr id="4" name="Freeform 4"/>
            <p:cNvSpPr/>
            <p:nvPr/>
          </p:nvSpPr>
          <p:spPr>
            <a:xfrm>
              <a:off x="0" y="0"/>
              <a:ext cx="13180282" cy="834155"/>
            </a:xfrm>
            <a:custGeom>
              <a:avLst/>
              <a:gdLst/>
              <a:ahLst/>
              <a:cxnLst/>
              <a:rect l="l" t="t" r="r" b="b"/>
              <a:pathLst>
                <a:path w="13180282" h="834155">
                  <a:moveTo>
                    <a:pt x="13180282" y="0"/>
                  </a:moveTo>
                  <a:lnTo>
                    <a:pt x="0" y="0"/>
                  </a:lnTo>
                  <a:lnTo>
                    <a:pt x="101600" y="417077"/>
                  </a:lnTo>
                  <a:lnTo>
                    <a:pt x="0" y="834155"/>
                  </a:lnTo>
                  <a:lnTo>
                    <a:pt x="13180282" y="834155"/>
                  </a:lnTo>
                  <a:lnTo>
                    <a:pt x="13078682" y="417077"/>
                  </a:lnTo>
                  <a:lnTo>
                    <a:pt x="13180282" y="0"/>
                  </a:lnTo>
                  <a:close/>
                </a:path>
              </a:pathLst>
            </a:custGeom>
            <a:solidFill>
              <a:srgbClr val="3D4984"/>
            </a:solidFill>
          </p:spPr>
        </p:sp>
        <p:sp>
          <p:nvSpPr>
            <p:cNvPr id="5" name="TextBox 5"/>
            <p:cNvSpPr txBox="1"/>
            <p:nvPr/>
          </p:nvSpPr>
          <p:spPr>
            <a:xfrm>
              <a:off x="88900" y="-38100"/>
              <a:ext cx="13002482" cy="872255"/>
            </a:xfrm>
            <a:prstGeom prst="rect">
              <a:avLst/>
            </a:prstGeom>
          </p:spPr>
          <p:txBody>
            <a:bodyPr lIns="50800" tIns="50800" rIns="50800" bIns="50800" rtlCol="0" anchor="ctr"/>
            <a:lstStyle/>
            <a:p>
              <a:pPr algn="ctr">
                <a:lnSpc>
                  <a:spcPts val="2748"/>
                </a:lnSpc>
              </a:pPr>
              <a:endParaRPr/>
            </a:p>
          </p:txBody>
        </p:sp>
      </p:grpSp>
      <p:sp>
        <p:nvSpPr>
          <p:cNvPr id="6" name="Freeform 6"/>
          <p:cNvSpPr/>
          <p:nvPr/>
        </p:nvSpPr>
        <p:spPr>
          <a:xfrm>
            <a:off x="1222351" y="687573"/>
            <a:ext cx="15843297" cy="8911855"/>
          </a:xfrm>
          <a:custGeom>
            <a:avLst/>
            <a:gdLst/>
            <a:ahLst/>
            <a:cxnLst/>
            <a:rect l="l" t="t" r="r" b="b"/>
            <a:pathLst>
              <a:path w="15843297" h="8911855">
                <a:moveTo>
                  <a:pt x="0" y="0"/>
                </a:moveTo>
                <a:lnTo>
                  <a:pt x="15843298" y="0"/>
                </a:lnTo>
                <a:lnTo>
                  <a:pt x="15843298" y="8911854"/>
                </a:lnTo>
                <a:lnTo>
                  <a:pt x="0" y="8911854"/>
                </a:lnTo>
                <a:lnTo>
                  <a:pt x="0" y="0"/>
                </a:lnTo>
                <a:close/>
              </a:path>
            </a:pathLst>
          </a:custGeom>
          <a:blipFill>
            <a:blip r:embed="rId3"/>
            <a:stretch>
              <a:fillRect/>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360171" y="9258300"/>
            <a:ext cx="19459526" cy="1231556"/>
            <a:chOff x="0" y="0"/>
            <a:chExt cx="13180282" cy="834155"/>
          </a:xfrm>
        </p:grpSpPr>
        <p:sp>
          <p:nvSpPr>
            <p:cNvPr id="4" name="Freeform 4"/>
            <p:cNvSpPr/>
            <p:nvPr/>
          </p:nvSpPr>
          <p:spPr>
            <a:xfrm>
              <a:off x="0" y="0"/>
              <a:ext cx="13180282" cy="834155"/>
            </a:xfrm>
            <a:custGeom>
              <a:avLst/>
              <a:gdLst/>
              <a:ahLst/>
              <a:cxnLst/>
              <a:rect l="l" t="t" r="r" b="b"/>
              <a:pathLst>
                <a:path w="13180282" h="834155">
                  <a:moveTo>
                    <a:pt x="13180282" y="0"/>
                  </a:moveTo>
                  <a:lnTo>
                    <a:pt x="0" y="0"/>
                  </a:lnTo>
                  <a:lnTo>
                    <a:pt x="101600" y="417077"/>
                  </a:lnTo>
                  <a:lnTo>
                    <a:pt x="0" y="834155"/>
                  </a:lnTo>
                  <a:lnTo>
                    <a:pt x="13180282" y="834155"/>
                  </a:lnTo>
                  <a:lnTo>
                    <a:pt x="13078682" y="417077"/>
                  </a:lnTo>
                  <a:lnTo>
                    <a:pt x="13180282" y="0"/>
                  </a:lnTo>
                  <a:close/>
                </a:path>
              </a:pathLst>
            </a:custGeom>
            <a:solidFill>
              <a:srgbClr val="3D4984"/>
            </a:solidFill>
          </p:spPr>
        </p:sp>
        <p:sp>
          <p:nvSpPr>
            <p:cNvPr id="5" name="TextBox 5"/>
            <p:cNvSpPr txBox="1"/>
            <p:nvPr/>
          </p:nvSpPr>
          <p:spPr>
            <a:xfrm>
              <a:off x="88900" y="-38100"/>
              <a:ext cx="13002482" cy="872255"/>
            </a:xfrm>
            <a:prstGeom prst="rect">
              <a:avLst/>
            </a:prstGeom>
          </p:spPr>
          <p:txBody>
            <a:bodyPr lIns="50800" tIns="50800" rIns="50800" bIns="50800" rtlCol="0" anchor="ctr"/>
            <a:lstStyle/>
            <a:p>
              <a:pPr algn="ctr">
                <a:lnSpc>
                  <a:spcPts val="2748"/>
                </a:lnSpc>
              </a:pPr>
              <a:endParaRPr/>
            </a:p>
          </p:txBody>
        </p:sp>
      </p:grpSp>
      <p:sp>
        <p:nvSpPr>
          <p:cNvPr id="6" name="Freeform 6"/>
          <p:cNvSpPr/>
          <p:nvPr/>
        </p:nvSpPr>
        <p:spPr>
          <a:xfrm>
            <a:off x="838328" y="471560"/>
            <a:ext cx="16611343" cy="9343881"/>
          </a:xfrm>
          <a:custGeom>
            <a:avLst/>
            <a:gdLst/>
            <a:ahLst/>
            <a:cxnLst/>
            <a:rect l="l" t="t" r="r" b="b"/>
            <a:pathLst>
              <a:path w="16611343" h="9343881">
                <a:moveTo>
                  <a:pt x="0" y="0"/>
                </a:moveTo>
                <a:lnTo>
                  <a:pt x="16611344" y="0"/>
                </a:lnTo>
                <a:lnTo>
                  <a:pt x="16611344" y="9343880"/>
                </a:lnTo>
                <a:lnTo>
                  <a:pt x="0" y="9343880"/>
                </a:lnTo>
                <a:lnTo>
                  <a:pt x="0" y="0"/>
                </a:lnTo>
                <a:close/>
              </a:path>
            </a:pathLst>
          </a:custGeom>
          <a:blipFill>
            <a:blip r:embed="rId3"/>
            <a:stretch>
              <a:fillRect/>
            </a:stretch>
          </a:blipFill>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642546" y="682061"/>
            <a:ext cx="17002907" cy="1800486"/>
            <a:chOff x="0" y="0"/>
            <a:chExt cx="4478132" cy="474202"/>
          </a:xfrm>
        </p:grpSpPr>
        <p:sp>
          <p:nvSpPr>
            <p:cNvPr id="4" name="Freeform 4"/>
            <p:cNvSpPr/>
            <p:nvPr/>
          </p:nvSpPr>
          <p:spPr>
            <a:xfrm>
              <a:off x="0" y="0"/>
              <a:ext cx="4478132" cy="474202"/>
            </a:xfrm>
            <a:custGeom>
              <a:avLst/>
              <a:gdLst/>
              <a:ahLst/>
              <a:cxnLst/>
              <a:rect l="l" t="t" r="r" b="b"/>
              <a:pathLst>
                <a:path w="4478132" h="474202">
                  <a:moveTo>
                    <a:pt x="4478132" y="0"/>
                  </a:moveTo>
                  <a:lnTo>
                    <a:pt x="0" y="0"/>
                  </a:lnTo>
                  <a:lnTo>
                    <a:pt x="101600" y="237101"/>
                  </a:lnTo>
                  <a:lnTo>
                    <a:pt x="0" y="474202"/>
                  </a:lnTo>
                  <a:lnTo>
                    <a:pt x="4478132" y="474202"/>
                  </a:lnTo>
                  <a:lnTo>
                    <a:pt x="4376532" y="237101"/>
                  </a:lnTo>
                  <a:lnTo>
                    <a:pt x="4478132" y="0"/>
                  </a:lnTo>
                  <a:close/>
                </a:path>
              </a:pathLst>
            </a:custGeom>
            <a:solidFill>
              <a:srgbClr val="3D4984"/>
            </a:solidFill>
          </p:spPr>
        </p:sp>
        <p:sp>
          <p:nvSpPr>
            <p:cNvPr id="5" name="TextBox 5"/>
            <p:cNvSpPr txBox="1"/>
            <p:nvPr/>
          </p:nvSpPr>
          <p:spPr>
            <a:xfrm>
              <a:off x="88900" y="-38100"/>
              <a:ext cx="4300332" cy="512302"/>
            </a:xfrm>
            <a:prstGeom prst="rect">
              <a:avLst/>
            </a:prstGeom>
          </p:spPr>
          <p:txBody>
            <a:bodyPr lIns="50800" tIns="50800" rIns="50800" bIns="50800" rtlCol="0" anchor="ctr"/>
            <a:lstStyle/>
            <a:p>
              <a:pPr algn="ctr">
                <a:lnSpc>
                  <a:spcPts val="2748"/>
                </a:lnSpc>
              </a:pPr>
              <a:endParaRPr/>
            </a:p>
          </p:txBody>
        </p:sp>
      </p:grpSp>
      <p:sp>
        <p:nvSpPr>
          <p:cNvPr id="6" name="Freeform 6"/>
          <p:cNvSpPr/>
          <p:nvPr/>
        </p:nvSpPr>
        <p:spPr>
          <a:xfrm rot="8248605" flipH="1">
            <a:off x="15298434" y="7842415"/>
            <a:ext cx="2240362" cy="2954915"/>
          </a:xfrm>
          <a:custGeom>
            <a:avLst/>
            <a:gdLst/>
            <a:ahLst/>
            <a:cxnLst/>
            <a:rect l="l" t="t" r="r" b="b"/>
            <a:pathLst>
              <a:path w="2240362" h="2954915">
                <a:moveTo>
                  <a:pt x="2240363" y="0"/>
                </a:moveTo>
                <a:lnTo>
                  <a:pt x="0" y="0"/>
                </a:lnTo>
                <a:lnTo>
                  <a:pt x="0" y="2954914"/>
                </a:lnTo>
                <a:lnTo>
                  <a:pt x="2240363" y="2954914"/>
                </a:lnTo>
                <a:lnTo>
                  <a:pt x="224036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2826427" y="2769536"/>
            <a:ext cx="12635147" cy="7107270"/>
          </a:xfrm>
          <a:custGeom>
            <a:avLst/>
            <a:gdLst/>
            <a:ahLst/>
            <a:cxnLst/>
            <a:rect l="l" t="t" r="r" b="b"/>
            <a:pathLst>
              <a:path w="12635147" h="7107270">
                <a:moveTo>
                  <a:pt x="0" y="0"/>
                </a:moveTo>
                <a:lnTo>
                  <a:pt x="12635146" y="0"/>
                </a:lnTo>
                <a:lnTo>
                  <a:pt x="12635146" y="7107270"/>
                </a:lnTo>
                <a:lnTo>
                  <a:pt x="0" y="7107270"/>
                </a:lnTo>
                <a:lnTo>
                  <a:pt x="0" y="0"/>
                </a:lnTo>
                <a:close/>
              </a:path>
            </a:pathLst>
          </a:custGeom>
          <a:blipFill>
            <a:blip r:embed="rId5"/>
            <a:stretch>
              <a:fillRect/>
            </a:stretch>
          </a:blipFill>
        </p:spPr>
      </p:sp>
      <p:sp>
        <p:nvSpPr>
          <p:cNvPr id="8" name="TextBox 8"/>
          <p:cNvSpPr txBox="1"/>
          <p:nvPr/>
        </p:nvSpPr>
        <p:spPr>
          <a:xfrm>
            <a:off x="1028700" y="752475"/>
            <a:ext cx="16230600" cy="1647821"/>
          </a:xfrm>
          <a:prstGeom prst="rect">
            <a:avLst/>
          </a:prstGeom>
        </p:spPr>
        <p:txBody>
          <a:bodyPr lIns="0" tIns="0" rIns="0" bIns="0" rtlCol="0" anchor="t">
            <a:spAutoFit/>
          </a:bodyPr>
          <a:lstStyle/>
          <a:p>
            <a:pPr algn="ctr">
              <a:lnSpc>
                <a:spcPts val="12600"/>
              </a:lnSpc>
            </a:pPr>
            <a:r>
              <a:rPr lang="en-US" sz="9000">
                <a:solidFill>
                  <a:srgbClr val="FFFFFF"/>
                </a:solidFill>
                <a:latin typeface="Scripter"/>
                <a:ea typeface="Scripter"/>
                <a:cs typeface="Scripter"/>
                <a:sym typeface="Scripter"/>
              </a:rPr>
              <a:t>tampilan program</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642546" y="682061"/>
            <a:ext cx="17002907" cy="1800486"/>
            <a:chOff x="0" y="0"/>
            <a:chExt cx="4478132" cy="474202"/>
          </a:xfrm>
        </p:grpSpPr>
        <p:sp>
          <p:nvSpPr>
            <p:cNvPr id="4" name="Freeform 4"/>
            <p:cNvSpPr/>
            <p:nvPr/>
          </p:nvSpPr>
          <p:spPr>
            <a:xfrm>
              <a:off x="0" y="0"/>
              <a:ext cx="4478132" cy="474202"/>
            </a:xfrm>
            <a:custGeom>
              <a:avLst/>
              <a:gdLst/>
              <a:ahLst/>
              <a:cxnLst/>
              <a:rect l="l" t="t" r="r" b="b"/>
              <a:pathLst>
                <a:path w="4478132" h="474202">
                  <a:moveTo>
                    <a:pt x="4478132" y="0"/>
                  </a:moveTo>
                  <a:lnTo>
                    <a:pt x="0" y="0"/>
                  </a:lnTo>
                  <a:lnTo>
                    <a:pt x="101600" y="237101"/>
                  </a:lnTo>
                  <a:lnTo>
                    <a:pt x="0" y="474202"/>
                  </a:lnTo>
                  <a:lnTo>
                    <a:pt x="4478132" y="474202"/>
                  </a:lnTo>
                  <a:lnTo>
                    <a:pt x="4376532" y="237101"/>
                  </a:lnTo>
                  <a:lnTo>
                    <a:pt x="4478132" y="0"/>
                  </a:lnTo>
                  <a:close/>
                </a:path>
              </a:pathLst>
            </a:custGeom>
            <a:solidFill>
              <a:srgbClr val="3D4984"/>
            </a:solidFill>
          </p:spPr>
        </p:sp>
        <p:sp>
          <p:nvSpPr>
            <p:cNvPr id="5" name="TextBox 5"/>
            <p:cNvSpPr txBox="1"/>
            <p:nvPr/>
          </p:nvSpPr>
          <p:spPr>
            <a:xfrm>
              <a:off x="88900" y="-38100"/>
              <a:ext cx="4300332" cy="512302"/>
            </a:xfrm>
            <a:prstGeom prst="rect">
              <a:avLst/>
            </a:prstGeom>
          </p:spPr>
          <p:txBody>
            <a:bodyPr lIns="50800" tIns="50800" rIns="50800" bIns="50800" rtlCol="0" anchor="ctr"/>
            <a:lstStyle/>
            <a:p>
              <a:pPr algn="ctr">
                <a:lnSpc>
                  <a:spcPts val="2748"/>
                </a:lnSpc>
              </a:pPr>
              <a:endParaRPr/>
            </a:p>
          </p:txBody>
        </p:sp>
      </p:grpSp>
      <p:sp>
        <p:nvSpPr>
          <p:cNvPr id="6" name="Freeform 6"/>
          <p:cNvSpPr/>
          <p:nvPr/>
        </p:nvSpPr>
        <p:spPr>
          <a:xfrm rot="8248605" flipH="1">
            <a:off x="15298434" y="7842415"/>
            <a:ext cx="2240362" cy="2954915"/>
          </a:xfrm>
          <a:custGeom>
            <a:avLst/>
            <a:gdLst/>
            <a:ahLst/>
            <a:cxnLst/>
            <a:rect l="l" t="t" r="r" b="b"/>
            <a:pathLst>
              <a:path w="2240362" h="2954915">
                <a:moveTo>
                  <a:pt x="2240363" y="0"/>
                </a:moveTo>
                <a:lnTo>
                  <a:pt x="0" y="0"/>
                </a:lnTo>
                <a:lnTo>
                  <a:pt x="0" y="2954914"/>
                </a:lnTo>
                <a:lnTo>
                  <a:pt x="2240363" y="2954914"/>
                </a:lnTo>
                <a:lnTo>
                  <a:pt x="224036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3293182" y="3152912"/>
            <a:ext cx="11301259" cy="6356958"/>
          </a:xfrm>
          <a:custGeom>
            <a:avLst/>
            <a:gdLst/>
            <a:ahLst/>
            <a:cxnLst/>
            <a:rect l="l" t="t" r="r" b="b"/>
            <a:pathLst>
              <a:path w="11301259" h="6356958">
                <a:moveTo>
                  <a:pt x="0" y="0"/>
                </a:moveTo>
                <a:lnTo>
                  <a:pt x="11301259" y="0"/>
                </a:lnTo>
                <a:lnTo>
                  <a:pt x="11301259" y="6356958"/>
                </a:lnTo>
                <a:lnTo>
                  <a:pt x="0" y="6356958"/>
                </a:lnTo>
                <a:lnTo>
                  <a:pt x="0" y="0"/>
                </a:lnTo>
                <a:close/>
              </a:path>
            </a:pathLst>
          </a:custGeom>
          <a:blipFill>
            <a:blip r:embed="rId5"/>
            <a:stretch>
              <a:fillRect/>
            </a:stretch>
          </a:blipFill>
        </p:spPr>
      </p:sp>
      <p:sp>
        <p:nvSpPr>
          <p:cNvPr id="8" name="TextBox 8"/>
          <p:cNvSpPr txBox="1"/>
          <p:nvPr/>
        </p:nvSpPr>
        <p:spPr>
          <a:xfrm>
            <a:off x="1028700" y="752475"/>
            <a:ext cx="16230600" cy="1647821"/>
          </a:xfrm>
          <a:prstGeom prst="rect">
            <a:avLst/>
          </a:prstGeom>
        </p:spPr>
        <p:txBody>
          <a:bodyPr lIns="0" tIns="0" rIns="0" bIns="0" rtlCol="0" anchor="t">
            <a:spAutoFit/>
          </a:bodyPr>
          <a:lstStyle/>
          <a:p>
            <a:pPr algn="ctr">
              <a:lnSpc>
                <a:spcPts val="12600"/>
              </a:lnSpc>
            </a:pPr>
            <a:r>
              <a:rPr lang="en-US" sz="9000">
                <a:solidFill>
                  <a:srgbClr val="FFFFFF"/>
                </a:solidFill>
                <a:latin typeface="Scripter"/>
                <a:ea typeface="Scripter"/>
                <a:cs typeface="Scripter"/>
                <a:sym typeface="Scripter"/>
              </a:rPr>
              <a:t>tampilan output program</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360171" y="9258300"/>
            <a:ext cx="19459526" cy="1231556"/>
            <a:chOff x="0" y="0"/>
            <a:chExt cx="13180282" cy="834155"/>
          </a:xfrm>
        </p:grpSpPr>
        <p:sp>
          <p:nvSpPr>
            <p:cNvPr id="4" name="Freeform 4"/>
            <p:cNvSpPr/>
            <p:nvPr/>
          </p:nvSpPr>
          <p:spPr>
            <a:xfrm>
              <a:off x="0" y="0"/>
              <a:ext cx="13180282" cy="834155"/>
            </a:xfrm>
            <a:custGeom>
              <a:avLst/>
              <a:gdLst/>
              <a:ahLst/>
              <a:cxnLst/>
              <a:rect l="l" t="t" r="r" b="b"/>
              <a:pathLst>
                <a:path w="13180282" h="834155">
                  <a:moveTo>
                    <a:pt x="13180282" y="0"/>
                  </a:moveTo>
                  <a:lnTo>
                    <a:pt x="0" y="0"/>
                  </a:lnTo>
                  <a:lnTo>
                    <a:pt x="101600" y="417077"/>
                  </a:lnTo>
                  <a:lnTo>
                    <a:pt x="0" y="834155"/>
                  </a:lnTo>
                  <a:lnTo>
                    <a:pt x="13180282" y="834155"/>
                  </a:lnTo>
                  <a:lnTo>
                    <a:pt x="13078682" y="417077"/>
                  </a:lnTo>
                  <a:lnTo>
                    <a:pt x="13180282" y="0"/>
                  </a:lnTo>
                  <a:close/>
                </a:path>
              </a:pathLst>
            </a:custGeom>
            <a:solidFill>
              <a:srgbClr val="3D4984"/>
            </a:solidFill>
          </p:spPr>
        </p:sp>
        <p:sp>
          <p:nvSpPr>
            <p:cNvPr id="5" name="TextBox 5"/>
            <p:cNvSpPr txBox="1"/>
            <p:nvPr/>
          </p:nvSpPr>
          <p:spPr>
            <a:xfrm>
              <a:off x="88900" y="-38100"/>
              <a:ext cx="13002482" cy="872255"/>
            </a:xfrm>
            <a:prstGeom prst="rect">
              <a:avLst/>
            </a:prstGeom>
          </p:spPr>
          <p:txBody>
            <a:bodyPr lIns="50800" tIns="50800" rIns="50800" bIns="50800" rtlCol="0" anchor="ctr"/>
            <a:lstStyle/>
            <a:p>
              <a:pPr algn="ctr">
                <a:lnSpc>
                  <a:spcPts val="2748"/>
                </a:lnSpc>
              </a:pPr>
              <a:endParaRPr/>
            </a:p>
          </p:txBody>
        </p:sp>
      </p:grpSp>
      <p:sp>
        <p:nvSpPr>
          <p:cNvPr id="6" name="Freeform 6"/>
          <p:cNvSpPr/>
          <p:nvPr/>
        </p:nvSpPr>
        <p:spPr>
          <a:xfrm>
            <a:off x="3299993" y="2691945"/>
            <a:ext cx="11301259" cy="6356958"/>
          </a:xfrm>
          <a:custGeom>
            <a:avLst/>
            <a:gdLst/>
            <a:ahLst/>
            <a:cxnLst/>
            <a:rect l="l" t="t" r="r" b="b"/>
            <a:pathLst>
              <a:path w="11301259" h="6356958">
                <a:moveTo>
                  <a:pt x="0" y="0"/>
                </a:moveTo>
                <a:lnTo>
                  <a:pt x="11301259" y="0"/>
                </a:lnTo>
                <a:lnTo>
                  <a:pt x="11301259" y="6356958"/>
                </a:lnTo>
                <a:lnTo>
                  <a:pt x="0" y="6356958"/>
                </a:lnTo>
                <a:lnTo>
                  <a:pt x="0" y="0"/>
                </a:lnTo>
                <a:close/>
              </a:path>
            </a:pathLst>
          </a:custGeom>
          <a:blipFill>
            <a:blip r:embed="rId3"/>
            <a:stretch>
              <a:fillRect/>
            </a:stretch>
          </a:blipFill>
        </p:spPr>
      </p:sp>
      <p:grpSp>
        <p:nvGrpSpPr>
          <p:cNvPr id="7" name="Group 7"/>
          <p:cNvGrpSpPr/>
          <p:nvPr/>
        </p:nvGrpSpPr>
        <p:grpSpPr>
          <a:xfrm>
            <a:off x="642546" y="405808"/>
            <a:ext cx="17002907" cy="1800486"/>
            <a:chOff x="0" y="0"/>
            <a:chExt cx="4478132" cy="474202"/>
          </a:xfrm>
        </p:grpSpPr>
        <p:sp>
          <p:nvSpPr>
            <p:cNvPr id="8" name="Freeform 8"/>
            <p:cNvSpPr/>
            <p:nvPr/>
          </p:nvSpPr>
          <p:spPr>
            <a:xfrm>
              <a:off x="0" y="0"/>
              <a:ext cx="4478132" cy="474202"/>
            </a:xfrm>
            <a:custGeom>
              <a:avLst/>
              <a:gdLst/>
              <a:ahLst/>
              <a:cxnLst/>
              <a:rect l="l" t="t" r="r" b="b"/>
              <a:pathLst>
                <a:path w="4478132" h="474202">
                  <a:moveTo>
                    <a:pt x="4478132" y="0"/>
                  </a:moveTo>
                  <a:lnTo>
                    <a:pt x="0" y="0"/>
                  </a:lnTo>
                  <a:lnTo>
                    <a:pt x="101600" y="237101"/>
                  </a:lnTo>
                  <a:lnTo>
                    <a:pt x="0" y="474202"/>
                  </a:lnTo>
                  <a:lnTo>
                    <a:pt x="4478132" y="474202"/>
                  </a:lnTo>
                  <a:lnTo>
                    <a:pt x="4376532" y="237101"/>
                  </a:lnTo>
                  <a:lnTo>
                    <a:pt x="4478132" y="0"/>
                  </a:lnTo>
                  <a:close/>
                </a:path>
              </a:pathLst>
            </a:custGeom>
            <a:solidFill>
              <a:srgbClr val="3D4984"/>
            </a:solidFill>
          </p:spPr>
        </p:sp>
        <p:sp>
          <p:nvSpPr>
            <p:cNvPr id="9" name="TextBox 9"/>
            <p:cNvSpPr txBox="1"/>
            <p:nvPr/>
          </p:nvSpPr>
          <p:spPr>
            <a:xfrm>
              <a:off x="88900" y="-38100"/>
              <a:ext cx="4300332" cy="512302"/>
            </a:xfrm>
            <a:prstGeom prst="rect">
              <a:avLst/>
            </a:prstGeom>
          </p:spPr>
          <p:txBody>
            <a:bodyPr lIns="50800" tIns="50800" rIns="50800" bIns="50800" rtlCol="0" anchor="ctr"/>
            <a:lstStyle/>
            <a:p>
              <a:pPr algn="ctr">
                <a:lnSpc>
                  <a:spcPts val="2748"/>
                </a:lnSpc>
              </a:pPr>
              <a:endParaRPr/>
            </a:p>
          </p:txBody>
        </p:sp>
      </p:grpSp>
      <p:sp>
        <p:nvSpPr>
          <p:cNvPr id="10" name="TextBox 10"/>
          <p:cNvSpPr txBox="1"/>
          <p:nvPr/>
        </p:nvSpPr>
        <p:spPr>
          <a:xfrm>
            <a:off x="835322" y="382127"/>
            <a:ext cx="16423978" cy="1456186"/>
          </a:xfrm>
          <a:prstGeom prst="rect">
            <a:avLst/>
          </a:prstGeom>
        </p:spPr>
        <p:txBody>
          <a:bodyPr lIns="0" tIns="0" rIns="0" bIns="0" rtlCol="0" anchor="t">
            <a:spAutoFit/>
          </a:bodyPr>
          <a:lstStyle/>
          <a:p>
            <a:pPr algn="ctr">
              <a:lnSpc>
                <a:spcPts val="11189"/>
              </a:lnSpc>
            </a:pPr>
            <a:r>
              <a:rPr lang="en-US" sz="7992">
                <a:solidFill>
                  <a:srgbClr val="FFFFFF"/>
                </a:solidFill>
                <a:latin typeface="Scripter"/>
                <a:ea typeface="Scripter"/>
                <a:cs typeface="Scripter"/>
                <a:sym typeface="Scripter"/>
              </a:rPr>
              <a:t>tampilan unggahan projek di github</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2104014">
            <a:off x="1119125" y="1172488"/>
            <a:ext cx="4862142" cy="4296366"/>
          </a:xfrm>
          <a:custGeom>
            <a:avLst/>
            <a:gdLst/>
            <a:ahLst/>
            <a:cxnLst/>
            <a:rect l="l" t="t" r="r" b="b"/>
            <a:pathLst>
              <a:path w="4862142" h="4296366">
                <a:moveTo>
                  <a:pt x="0" y="0"/>
                </a:moveTo>
                <a:lnTo>
                  <a:pt x="4862142" y="0"/>
                </a:lnTo>
                <a:lnTo>
                  <a:pt x="4862142" y="4296365"/>
                </a:lnTo>
                <a:lnTo>
                  <a:pt x="0" y="42963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2373749" y="1278176"/>
            <a:ext cx="13540501" cy="7730649"/>
            <a:chOff x="0" y="0"/>
            <a:chExt cx="18054002" cy="10307532"/>
          </a:xfrm>
        </p:grpSpPr>
        <p:grpSp>
          <p:nvGrpSpPr>
            <p:cNvPr id="5" name="Group 5"/>
            <p:cNvGrpSpPr/>
            <p:nvPr/>
          </p:nvGrpSpPr>
          <p:grpSpPr>
            <a:xfrm rot="-208414">
              <a:off x="259418" y="516605"/>
              <a:ext cx="17328616" cy="9088764"/>
              <a:chOff x="0" y="0"/>
              <a:chExt cx="3077638" cy="1614204"/>
            </a:xfrm>
          </p:grpSpPr>
          <p:sp>
            <p:nvSpPr>
              <p:cNvPr id="6" name="Freeform 6"/>
              <p:cNvSpPr/>
              <p:nvPr/>
            </p:nvSpPr>
            <p:spPr>
              <a:xfrm>
                <a:off x="0" y="0"/>
                <a:ext cx="3077638" cy="1614204"/>
              </a:xfrm>
              <a:custGeom>
                <a:avLst/>
                <a:gdLst/>
                <a:ahLst/>
                <a:cxnLst/>
                <a:rect l="l" t="t" r="r" b="b"/>
                <a:pathLst>
                  <a:path w="3077638" h="1614204">
                    <a:moveTo>
                      <a:pt x="0" y="0"/>
                    </a:moveTo>
                    <a:lnTo>
                      <a:pt x="3077638" y="0"/>
                    </a:lnTo>
                    <a:lnTo>
                      <a:pt x="3077638" y="1614204"/>
                    </a:lnTo>
                    <a:lnTo>
                      <a:pt x="0" y="1614204"/>
                    </a:lnTo>
                    <a:close/>
                  </a:path>
                </a:pathLst>
              </a:custGeom>
              <a:solidFill>
                <a:srgbClr val="FFFFFF"/>
              </a:solidFill>
              <a:ln w="38100" cap="sq">
                <a:solidFill>
                  <a:srgbClr val="3D4984"/>
                </a:solidFill>
                <a:prstDash val="solid"/>
                <a:miter/>
              </a:ln>
            </p:spPr>
          </p:sp>
          <p:sp>
            <p:nvSpPr>
              <p:cNvPr id="7" name="TextBox 7"/>
              <p:cNvSpPr txBox="1"/>
              <p:nvPr/>
            </p:nvSpPr>
            <p:spPr>
              <a:xfrm>
                <a:off x="0" y="-28575"/>
                <a:ext cx="3077638" cy="1642779"/>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91834">
              <a:off x="485416" y="742603"/>
              <a:ext cx="17328616" cy="9088764"/>
              <a:chOff x="0" y="0"/>
              <a:chExt cx="3077638" cy="1614204"/>
            </a:xfrm>
          </p:grpSpPr>
          <p:sp>
            <p:nvSpPr>
              <p:cNvPr id="9" name="Freeform 9"/>
              <p:cNvSpPr/>
              <p:nvPr/>
            </p:nvSpPr>
            <p:spPr>
              <a:xfrm>
                <a:off x="0" y="0"/>
                <a:ext cx="3077638" cy="1614204"/>
              </a:xfrm>
              <a:custGeom>
                <a:avLst/>
                <a:gdLst/>
                <a:ahLst/>
                <a:cxnLst/>
                <a:rect l="l" t="t" r="r" b="b"/>
                <a:pathLst>
                  <a:path w="3077638" h="1614204">
                    <a:moveTo>
                      <a:pt x="0" y="0"/>
                    </a:moveTo>
                    <a:lnTo>
                      <a:pt x="3077638" y="0"/>
                    </a:lnTo>
                    <a:lnTo>
                      <a:pt x="3077638" y="1614204"/>
                    </a:lnTo>
                    <a:lnTo>
                      <a:pt x="0" y="1614204"/>
                    </a:lnTo>
                    <a:close/>
                  </a:path>
                </a:pathLst>
              </a:custGeom>
              <a:solidFill>
                <a:srgbClr val="FFFFFF"/>
              </a:solidFill>
              <a:ln w="38100" cap="sq">
                <a:solidFill>
                  <a:srgbClr val="3D4984"/>
                </a:solidFill>
                <a:prstDash val="solid"/>
                <a:miter/>
              </a:ln>
            </p:spPr>
          </p:sp>
          <p:sp>
            <p:nvSpPr>
              <p:cNvPr id="10" name="TextBox 10"/>
              <p:cNvSpPr txBox="1"/>
              <p:nvPr/>
            </p:nvSpPr>
            <p:spPr>
              <a:xfrm>
                <a:off x="0" y="-28575"/>
                <a:ext cx="3077638" cy="1642779"/>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66823">
              <a:off x="485416" y="742603"/>
              <a:ext cx="17328616" cy="9088764"/>
              <a:chOff x="0" y="0"/>
              <a:chExt cx="3077638" cy="1614204"/>
            </a:xfrm>
          </p:grpSpPr>
          <p:sp>
            <p:nvSpPr>
              <p:cNvPr id="12" name="Freeform 12"/>
              <p:cNvSpPr/>
              <p:nvPr/>
            </p:nvSpPr>
            <p:spPr>
              <a:xfrm>
                <a:off x="0" y="0"/>
                <a:ext cx="3077638" cy="1614204"/>
              </a:xfrm>
              <a:custGeom>
                <a:avLst/>
                <a:gdLst/>
                <a:ahLst/>
                <a:cxnLst/>
                <a:rect l="l" t="t" r="r" b="b"/>
                <a:pathLst>
                  <a:path w="3077638" h="1614204">
                    <a:moveTo>
                      <a:pt x="0" y="0"/>
                    </a:moveTo>
                    <a:lnTo>
                      <a:pt x="3077638" y="0"/>
                    </a:lnTo>
                    <a:lnTo>
                      <a:pt x="3077638" y="1614204"/>
                    </a:lnTo>
                    <a:lnTo>
                      <a:pt x="0" y="1614204"/>
                    </a:lnTo>
                    <a:close/>
                  </a:path>
                </a:pathLst>
              </a:custGeom>
              <a:solidFill>
                <a:srgbClr val="FFFFFF"/>
              </a:solidFill>
              <a:ln w="38100" cap="sq">
                <a:solidFill>
                  <a:srgbClr val="3D4984"/>
                </a:solidFill>
                <a:prstDash val="solid"/>
                <a:miter/>
              </a:ln>
            </p:spPr>
          </p:sp>
          <p:sp>
            <p:nvSpPr>
              <p:cNvPr id="13" name="TextBox 13"/>
              <p:cNvSpPr txBox="1"/>
              <p:nvPr/>
            </p:nvSpPr>
            <p:spPr>
              <a:xfrm>
                <a:off x="0" y="-28575"/>
                <a:ext cx="3077638" cy="1642779"/>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485416" y="742603"/>
              <a:ext cx="17328616" cy="9088764"/>
              <a:chOff x="0" y="0"/>
              <a:chExt cx="3077638" cy="1614204"/>
            </a:xfrm>
          </p:grpSpPr>
          <p:sp>
            <p:nvSpPr>
              <p:cNvPr id="15" name="Freeform 15"/>
              <p:cNvSpPr/>
              <p:nvPr/>
            </p:nvSpPr>
            <p:spPr>
              <a:xfrm>
                <a:off x="0" y="0"/>
                <a:ext cx="3077638" cy="1614204"/>
              </a:xfrm>
              <a:custGeom>
                <a:avLst/>
                <a:gdLst/>
                <a:ahLst/>
                <a:cxnLst/>
                <a:rect l="l" t="t" r="r" b="b"/>
                <a:pathLst>
                  <a:path w="3077638" h="1614204">
                    <a:moveTo>
                      <a:pt x="0" y="0"/>
                    </a:moveTo>
                    <a:lnTo>
                      <a:pt x="3077638" y="0"/>
                    </a:lnTo>
                    <a:lnTo>
                      <a:pt x="3077638" y="1614204"/>
                    </a:lnTo>
                    <a:lnTo>
                      <a:pt x="0" y="1614204"/>
                    </a:lnTo>
                    <a:close/>
                  </a:path>
                </a:pathLst>
              </a:custGeom>
              <a:solidFill>
                <a:srgbClr val="FFFFFF"/>
              </a:solidFill>
              <a:ln w="38100" cap="sq">
                <a:solidFill>
                  <a:srgbClr val="3D4984"/>
                </a:solidFill>
                <a:prstDash val="solid"/>
                <a:miter/>
              </a:ln>
            </p:spPr>
          </p:sp>
          <p:sp>
            <p:nvSpPr>
              <p:cNvPr id="16" name="TextBox 16"/>
              <p:cNvSpPr txBox="1"/>
              <p:nvPr/>
            </p:nvSpPr>
            <p:spPr>
              <a:xfrm>
                <a:off x="0" y="-28575"/>
                <a:ext cx="3077638" cy="1642779"/>
              </a:xfrm>
              <a:prstGeom prst="rect">
                <a:avLst/>
              </a:prstGeom>
            </p:spPr>
            <p:txBody>
              <a:bodyPr lIns="50800" tIns="50800" rIns="50800" bIns="50800" rtlCol="0" anchor="ctr"/>
              <a:lstStyle/>
              <a:p>
                <a:pPr algn="ctr">
                  <a:lnSpc>
                    <a:spcPts val="2659"/>
                  </a:lnSpc>
                </a:pPr>
                <a:endParaRPr/>
              </a:p>
            </p:txBody>
          </p:sp>
        </p:grpSp>
      </p:grpSp>
      <p:sp>
        <p:nvSpPr>
          <p:cNvPr id="17" name="Freeform 17"/>
          <p:cNvSpPr/>
          <p:nvPr/>
        </p:nvSpPr>
        <p:spPr>
          <a:xfrm rot="8444248" flipH="1">
            <a:off x="14085315" y="6502797"/>
            <a:ext cx="3477159" cy="4586181"/>
          </a:xfrm>
          <a:custGeom>
            <a:avLst/>
            <a:gdLst/>
            <a:ahLst/>
            <a:cxnLst/>
            <a:rect l="l" t="t" r="r" b="b"/>
            <a:pathLst>
              <a:path w="3477159" h="4586181">
                <a:moveTo>
                  <a:pt x="3477159" y="0"/>
                </a:moveTo>
                <a:lnTo>
                  <a:pt x="0" y="0"/>
                </a:lnTo>
                <a:lnTo>
                  <a:pt x="0" y="4586181"/>
                </a:lnTo>
                <a:lnTo>
                  <a:pt x="3477159" y="4586181"/>
                </a:lnTo>
                <a:lnTo>
                  <a:pt x="3477159"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8" name="Group 18"/>
          <p:cNvGrpSpPr/>
          <p:nvPr/>
        </p:nvGrpSpPr>
        <p:grpSpPr>
          <a:xfrm>
            <a:off x="15169228" y="-301732"/>
            <a:ext cx="3533862" cy="3381444"/>
            <a:chOff x="0" y="0"/>
            <a:chExt cx="4711816" cy="4508593"/>
          </a:xfrm>
        </p:grpSpPr>
        <p:sp>
          <p:nvSpPr>
            <p:cNvPr id="19" name="Freeform 19"/>
            <p:cNvSpPr/>
            <p:nvPr/>
          </p:nvSpPr>
          <p:spPr>
            <a:xfrm rot="5002884">
              <a:off x="148194" y="62100"/>
              <a:ext cx="1890659" cy="1982343"/>
            </a:xfrm>
            <a:custGeom>
              <a:avLst/>
              <a:gdLst/>
              <a:ahLst/>
              <a:cxnLst/>
              <a:rect l="l" t="t" r="r" b="b"/>
              <a:pathLst>
                <a:path w="1890659" h="1982343">
                  <a:moveTo>
                    <a:pt x="0" y="0"/>
                  </a:moveTo>
                  <a:lnTo>
                    <a:pt x="1890660" y="0"/>
                  </a:lnTo>
                  <a:lnTo>
                    <a:pt x="1890660" y="1982343"/>
                  </a:lnTo>
                  <a:lnTo>
                    <a:pt x="0" y="198234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0" name="Freeform 20"/>
            <p:cNvSpPr/>
            <p:nvPr/>
          </p:nvSpPr>
          <p:spPr>
            <a:xfrm rot="10739848">
              <a:off x="2803959" y="1115372"/>
              <a:ext cx="1890659" cy="1982343"/>
            </a:xfrm>
            <a:custGeom>
              <a:avLst/>
              <a:gdLst/>
              <a:ahLst/>
              <a:cxnLst/>
              <a:rect l="l" t="t" r="r" b="b"/>
              <a:pathLst>
                <a:path w="1890659" h="1982343">
                  <a:moveTo>
                    <a:pt x="0" y="0"/>
                  </a:moveTo>
                  <a:lnTo>
                    <a:pt x="1890660" y="0"/>
                  </a:lnTo>
                  <a:lnTo>
                    <a:pt x="1890660" y="1982342"/>
                  </a:lnTo>
                  <a:lnTo>
                    <a:pt x="0" y="198234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1" name="Freeform 21"/>
            <p:cNvSpPr/>
            <p:nvPr/>
          </p:nvSpPr>
          <p:spPr>
            <a:xfrm rot="1377244">
              <a:off x="1241718" y="2236061"/>
              <a:ext cx="1890659" cy="1982343"/>
            </a:xfrm>
            <a:custGeom>
              <a:avLst/>
              <a:gdLst/>
              <a:ahLst/>
              <a:cxnLst/>
              <a:rect l="l" t="t" r="r" b="b"/>
              <a:pathLst>
                <a:path w="1890659" h="1982343">
                  <a:moveTo>
                    <a:pt x="0" y="0"/>
                  </a:moveTo>
                  <a:lnTo>
                    <a:pt x="1890659" y="0"/>
                  </a:lnTo>
                  <a:lnTo>
                    <a:pt x="1890659" y="1982343"/>
                  </a:lnTo>
                  <a:lnTo>
                    <a:pt x="0" y="198234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sp>
        <p:nvSpPr>
          <p:cNvPr id="22" name="Freeform 22"/>
          <p:cNvSpPr/>
          <p:nvPr/>
        </p:nvSpPr>
        <p:spPr>
          <a:xfrm rot="-5130068">
            <a:off x="-1986607" y="6898471"/>
            <a:ext cx="4504411" cy="4584642"/>
          </a:xfrm>
          <a:custGeom>
            <a:avLst/>
            <a:gdLst/>
            <a:ahLst/>
            <a:cxnLst/>
            <a:rect l="l" t="t" r="r" b="b"/>
            <a:pathLst>
              <a:path w="4504411" h="4584642">
                <a:moveTo>
                  <a:pt x="0" y="0"/>
                </a:moveTo>
                <a:lnTo>
                  <a:pt x="4504411" y="0"/>
                </a:lnTo>
                <a:lnTo>
                  <a:pt x="4504411" y="4584642"/>
                </a:lnTo>
                <a:lnTo>
                  <a:pt x="0" y="458464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3" name="TextBox 23"/>
          <p:cNvSpPr txBox="1"/>
          <p:nvPr/>
        </p:nvSpPr>
        <p:spPr>
          <a:xfrm>
            <a:off x="729725" y="2474440"/>
            <a:ext cx="16423978" cy="1454336"/>
          </a:xfrm>
          <a:prstGeom prst="rect">
            <a:avLst/>
          </a:prstGeom>
        </p:spPr>
        <p:txBody>
          <a:bodyPr lIns="0" tIns="0" rIns="0" bIns="0" rtlCol="0" anchor="t">
            <a:spAutoFit/>
          </a:bodyPr>
          <a:lstStyle/>
          <a:p>
            <a:pPr algn="ctr">
              <a:lnSpc>
                <a:spcPts val="11189"/>
              </a:lnSpc>
            </a:pPr>
            <a:r>
              <a:rPr lang="en-US" sz="7992">
                <a:solidFill>
                  <a:srgbClr val="000000"/>
                </a:solidFill>
                <a:latin typeface="Scripter"/>
                <a:ea typeface="Scripter"/>
                <a:cs typeface="Scripter"/>
                <a:sym typeface="Scripter"/>
              </a:rPr>
              <a:t>terima kasih</a:t>
            </a:r>
          </a:p>
        </p:txBody>
      </p:sp>
      <p:sp>
        <p:nvSpPr>
          <p:cNvPr id="24" name="TextBox 24"/>
          <p:cNvSpPr txBox="1"/>
          <p:nvPr/>
        </p:nvSpPr>
        <p:spPr>
          <a:xfrm>
            <a:off x="3344297" y="4190322"/>
            <a:ext cx="11599405" cy="5647572"/>
          </a:xfrm>
          <a:prstGeom prst="rect">
            <a:avLst/>
          </a:prstGeom>
        </p:spPr>
        <p:txBody>
          <a:bodyPr lIns="0" tIns="0" rIns="0" bIns="0" rtlCol="0" anchor="t">
            <a:spAutoFit/>
          </a:bodyPr>
          <a:lstStyle/>
          <a:p>
            <a:pPr algn="ctr">
              <a:lnSpc>
                <a:spcPts val="6363"/>
              </a:lnSpc>
            </a:pPr>
            <a:r>
              <a:rPr lang="en-US" sz="4545" dirty="0">
                <a:solidFill>
                  <a:srgbClr val="110E18"/>
                </a:solidFill>
                <a:latin typeface="Scripter"/>
                <a:ea typeface="Scripter"/>
                <a:cs typeface="Scripter"/>
                <a:sym typeface="Scripter"/>
              </a:rPr>
              <a:t>link program </a:t>
            </a:r>
            <a:r>
              <a:rPr lang="en-US" sz="4545" dirty="0" err="1">
                <a:solidFill>
                  <a:srgbClr val="110E18"/>
                </a:solidFill>
                <a:latin typeface="Scripter"/>
                <a:ea typeface="Scripter"/>
                <a:cs typeface="Scripter"/>
                <a:sym typeface="Scripter"/>
              </a:rPr>
              <a:t>aplikasi</a:t>
            </a:r>
            <a:endParaRPr lang="en-US" sz="4545" dirty="0">
              <a:solidFill>
                <a:srgbClr val="110E18"/>
              </a:solidFill>
              <a:latin typeface="Scripter"/>
              <a:ea typeface="Scripter"/>
              <a:cs typeface="Scripter"/>
              <a:sym typeface="Scripter"/>
            </a:endParaRPr>
          </a:p>
          <a:p>
            <a:pPr algn="ctr">
              <a:lnSpc>
                <a:spcPts val="6363"/>
              </a:lnSpc>
            </a:pPr>
            <a:endParaRPr lang="en-US" sz="4545" dirty="0">
              <a:solidFill>
                <a:srgbClr val="110E18"/>
              </a:solidFill>
              <a:latin typeface="Scripter"/>
              <a:ea typeface="Scripter"/>
              <a:cs typeface="Scripter"/>
              <a:sym typeface="Scripter"/>
            </a:endParaRPr>
          </a:p>
          <a:p>
            <a:pPr algn="ctr">
              <a:lnSpc>
                <a:spcPts val="6363"/>
              </a:lnSpc>
            </a:pPr>
            <a:r>
              <a:rPr lang="en-US" sz="4800" u="sng" dirty="0">
                <a:solidFill>
                  <a:srgbClr val="0563C1"/>
                </a:solidFill>
                <a:latin typeface="Calibri" panose="020F0502020204030204" pitchFamily="34" charset="0"/>
                <a:ea typeface="Calibri" panose="020F0502020204030204" pitchFamily="34" charset="0"/>
                <a:cs typeface="Times New Roman" panose="02020603050405020304" pitchFamily="18" charset="0"/>
              </a:rPr>
              <a:t>https://github.com/Sheilla1812/Program-Aplikasi-Login</a:t>
            </a:r>
            <a:endParaRPr lang="en-ID" sz="48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ts val="6363"/>
              </a:lnSpc>
            </a:pPr>
            <a:endParaRPr lang="en-US" sz="4545" dirty="0">
              <a:solidFill>
                <a:srgbClr val="110E18"/>
              </a:solidFill>
              <a:latin typeface="Scripter"/>
              <a:ea typeface="Scripter"/>
              <a:cs typeface="Scripter"/>
              <a:sym typeface="Scripter"/>
            </a:endParaRPr>
          </a:p>
          <a:p>
            <a:pPr algn="l">
              <a:lnSpc>
                <a:spcPts val="6363"/>
              </a:lnSpc>
            </a:pPr>
            <a:endParaRPr lang="en-US" sz="4545" dirty="0">
              <a:solidFill>
                <a:srgbClr val="110E18"/>
              </a:solidFill>
              <a:latin typeface="Scripter"/>
              <a:ea typeface="Scripter"/>
              <a:cs typeface="Scripter"/>
              <a:sym typeface="Scripter"/>
            </a:endParaRPr>
          </a:p>
          <a:p>
            <a:pPr algn="r">
              <a:lnSpc>
                <a:spcPts val="6363"/>
              </a:lnSpc>
            </a:pPr>
            <a:endParaRPr lang="en-US" sz="4545" dirty="0">
              <a:solidFill>
                <a:srgbClr val="110E18"/>
              </a:solidFill>
              <a:latin typeface="Scripter"/>
              <a:ea typeface="Scripter"/>
              <a:cs typeface="Scripter"/>
              <a:sym typeface="Scripte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5871076">
            <a:off x="-250277" y="8177639"/>
            <a:ext cx="985742" cy="1033543"/>
          </a:xfrm>
          <a:custGeom>
            <a:avLst/>
            <a:gdLst/>
            <a:ahLst/>
            <a:cxnLst/>
            <a:rect l="l" t="t" r="r" b="b"/>
            <a:pathLst>
              <a:path w="985742" h="1033543">
                <a:moveTo>
                  <a:pt x="0" y="0"/>
                </a:moveTo>
                <a:lnTo>
                  <a:pt x="985742" y="0"/>
                </a:lnTo>
                <a:lnTo>
                  <a:pt x="985742" y="1033543"/>
                </a:lnTo>
                <a:lnTo>
                  <a:pt x="0" y="10335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9991959">
            <a:off x="953233" y="9055351"/>
            <a:ext cx="985742" cy="1033543"/>
          </a:xfrm>
          <a:custGeom>
            <a:avLst/>
            <a:gdLst/>
            <a:ahLst/>
            <a:cxnLst/>
            <a:rect l="l" t="t" r="r" b="b"/>
            <a:pathLst>
              <a:path w="985742" h="1033543">
                <a:moveTo>
                  <a:pt x="0" y="0"/>
                </a:moveTo>
                <a:lnTo>
                  <a:pt x="985742" y="0"/>
                </a:lnTo>
                <a:lnTo>
                  <a:pt x="985742" y="1033543"/>
                </a:lnTo>
                <a:lnTo>
                  <a:pt x="0" y="10335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2245436">
            <a:off x="18558" y="9417593"/>
            <a:ext cx="985742" cy="1033543"/>
          </a:xfrm>
          <a:custGeom>
            <a:avLst/>
            <a:gdLst/>
            <a:ahLst/>
            <a:cxnLst/>
            <a:rect l="l" t="t" r="r" b="b"/>
            <a:pathLst>
              <a:path w="985742" h="1033543">
                <a:moveTo>
                  <a:pt x="0" y="0"/>
                </a:moveTo>
                <a:lnTo>
                  <a:pt x="985742" y="0"/>
                </a:lnTo>
                <a:lnTo>
                  <a:pt x="985742" y="1033543"/>
                </a:lnTo>
                <a:lnTo>
                  <a:pt x="0" y="103354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5400000">
            <a:off x="3129634" y="2454517"/>
            <a:ext cx="5565686" cy="7974166"/>
          </a:xfrm>
          <a:custGeom>
            <a:avLst/>
            <a:gdLst/>
            <a:ahLst/>
            <a:cxnLst/>
            <a:rect l="l" t="t" r="r" b="b"/>
            <a:pathLst>
              <a:path w="5565686" h="7974166">
                <a:moveTo>
                  <a:pt x="0" y="0"/>
                </a:moveTo>
                <a:lnTo>
                  <a:pt x="5565686" y="0"/>
                </a:lnTo>
                <a:lnTo>
                  <a:pt x="5565686" y="7974167"/>
                </a:lnTo>
                <a:lnTo>
                  <a:pt x="0" y="7974167"/>
                </a:lnTo>
                <a:lnTo>
                  <a:pt x="0" y="0"/>
                </a:lnTo>
                <a:close/>
              </a:path>
            </a:pathLst>
          </a:custGeom>
          <a:blipFill>
            <a:blip r:embed="rId9">
              <a:extLst>
                <a:ext uri="{96DAC541-7B7A-43D3-8B79-37D633B846F1}">
                  <asvg:svgBlip xmlns:asvg="http://schemas.microsoft.com/office/drawing/2016/SVG/main" r:embed="rId10"/>
                </a:ext>
              </a:extLst>
            </a:blip>
            <a:stretch>
              <a:fillRect l="-519" r="-519"/>
            </a:stretch>
          </a:blipFill>
        </p:spPr>
      </p:sp>
      <p:sp>
        <p:nvSpPr>
          <p:cNvPr id="7" name="TextBox 7"/>
          <p:cNvSpPr txBox="1"/>
          <p:nvPr/>
        </p:nvSpPr>
        <p:spPr>
          <a:xfrm>
            <a:off x="2724302" y="4194663"/>
            <a:ext cx="8705751" cy="5165388"/>
          </a:xfrm>
          <a:prstGeom prst="rect">
            <a:avLst/>
          </a:prstGeom>
        </p:spPr>
        <p:txBody>
          <a:bodyPr lIns="0" tIns="0" rIns="0" bIns="0" rtlCol="0" anchor="t">
            <a:spAutoFit/>
          </a:bodyPr>
          <a:lstStyle/>
          <a:p>
            <a:pPr algn="l">
              <a:lnSpc>
                <a:spcPts val="4471"/>
              </a:lnSpc>
            </a:pPr>
            <a:r>
              <a:rPr lang="en-US" sz="3576" i="1" dirty="0">
                <a:solidFill>
                  <a:srgbClr val="000000"/>
                </a:solidFill>
                <a:latin typeface="Antic Bold Italics"/>
                <a:ea typeface="Antic Bold Italics"/>
                <a:cs typeface="Antic Bold Italics"/>
                <a:sym typeface="Antic Bold Italics"/>
              </a:rPr>
              <a:t>•</a:t>
            </a:r>
            <a:r>
              <a:rPr lang="en-US" sz="3576" dirty="0" err="1">
                <a:solidFill>
                  <a:srgbClr val="000000"/>
                </a:solidFill>
                <a:latin typeface="Antic Bold Italics"/>
                <a:ea typeface="Antic Bold Italics"/>
                <a:cs typeface="Antic Bold Italics"/>
                <a:sym typeface="Antic Bold Italics"/>
              </a:rPr>
              <a:t>Deskripsi</a:t>
            </a:r>
            <a:r>
              <a:rPr lang="en-US" sz="3576" dirty="0">
                <a:solidFill>
                  <a:srgbClr val="000000"/>
                </a:solidFill>
                <a:latin typeface="Antic Bold Italics"/>
                <a:ea typeface="Antic Bold Italics"/>
                <a:cs typeface="Antic Bold Italics"/>
                <a:sym typeface="Antic Bold Italics"/>
              </a:rPr>
              <a:t> </a:t>
            </a:r>
            <a:r>
              <a:rPr lang="en-US" sz="3576" dirty="0" err="1">
                <a:solidFill>
                  <a:srgbClr val="000000"/>
                </a:solidFill>
                <a:latin typeface="Antic Bold Italics"/>
                <a:ea typeface="Antic Bold Italics"/>
                <a:cs typeface="Antic Bold Italics"/>
                <a:sym typeface="Antic Bold Italics"/>
              </a:rPr>
              <a:t>Aplikasi</a:t>
            </a:r>
            <a:endParaRPr lang="en-US" sz="3576" dirty="0">
              <a:solidFill>
                <a:srgbClr val="000000"/>
              </a:solidFill>
              <a:latin typeface="Antic Bold Italics"/>
              <a:ea typeface="Antic Bold Italics"/>
              <a:cs typeface="Antic Bold Italics"/>
              <a:sym typeface="Antic Bold Italics"/>
            </a:endParaRPr>
          </a:p>
          <a:p>
            <a:pPr algn="l">
              <a:lnSpc>
                <a:spcPts val="4471"/>
              </a:lnSpc>
            </a:pPr>
            <a:r>
              <a:rPr lang="en-US" sz="3576" dirty="0">
                <a:solidFill>
                  <a:srgbClr val="000000"/>
                </a:solidFill>
                <a:latin typeface="Antic Bold Italics"/>
                <a:ea typeface="Antic Bold Italics"/>
                <a:cs typeface="Antic Bold Italics"/>
                <a:sym typeface="Antic Bold Italics"/>
              </a:rPr>
              <a:t>•Fitur Yang </a:t>
            </a:r>
            <a:r>
              <a:rPr lang="en-US" sz="3576" dirty="0" err="1">
                <a:solidFill>
                  <a:srgbClr val="000000"/>
                </a:solidFill>
                <a:latin typeface="Antic Bold Italics"/>
                <a:ea typeface="Antic Bold Italics"/>
                <a:cs typeface="Antic Bold Italics"/>
                <a:sym typeface="Antic Bold Italics"/>
              </a:rPr>
              <a:t>Terdapat</a:t>
            </a:r>
            <a:r>
              <a:rPr lang="en-US" sz="3576" dirty="0">
                <a:solidFill>
                  <a:srgbClr val="000000"/>
                </a:solidFill>
                <a:latin typeface="Antic Bold Italics"/>
                <a:ea typeface="Antic Bold Italics"/>
                <a:cs typeface="Antic Bold Italics"/>
                <a:sym typeface="Antic Bold Italics"/>
              </a:rPr>
              <a:t> Pada </a:t>
            </a:r>
            <a:r>
              <a:rPr lang="en-US" sz="3576" dirty="0" err="1">
                <a:solidFill>
                  <a:srgbClr val="000000"/>
                </a:solidFill>
                <a:latin typeface="Antic Bold Italics"/>
                <a:ea typeface="Antic Bold Italics"/>
                <a:cs typeface="Antic Bold Italics"/>
                <a:sym typeface="Antic Bold Italics"/>
              </a:rPr>
              <a:t>Aplikasi</a:t>
            </a:r>
            <a:endParaRPr lang="en-US" sz="3576" dirty="0">
              <a:solidFill>
                <a:srgbClr val="000000"/>
              </a:solidFill>
              <a:latin typeface="Antic Bold Italics"/>
              <a:ea typeface="Antic Bold Italics"/>
              <a:cs typeface="Antic Bold Italics"/>
              <a:sym typeface="Antic Bold Italics"/>
            </a:endParaRPr>
          </a:p>
          <a:p>
            <a:pPr algn="l">
              <a:lnSpc>
                <a:spcPts val="4471"/>
              </a:lnSpc>
            </a:pPr>
            <a:r>
              <a:rPr lang="en-US" sz="3576" dirty="0">
                <a:solidFill>
                  <a:srgbClr val="000000"/>
                </a:solidFill>
                <a:latin typeface="Antic Bold Italics"/>
                <a:ea typeface="Antic Bold Italics"/>
                <a:cs typeface="Antic Bold Italics"/>
                <a:sym typeface="Antic Bold Italics"/>
              </a:rPr>
              <a:t>•Alur </a:t>
            </a:r>
            <a:r>
              <a:rPr lang="en-US" sz="3576" dirty="0" err="1">
                <a:solidFill>
                  <a:srgbClr val="000000"/>
                </a:solidFill>
                <a:latin typeface="Antic Bold Italics"/>
                <a:ea typeface="Antic Bold Italics"/>
                <a:cs typeface="Antic Bold Italics"/>
                <a:sym typeface="Antic Bold Italics"/>
              </a:rPr>
              <a:t>KerjaAplikasi</a:t>
            </a:r>
            <a:endParaRPr lang="en-US" sz="3576" dirty="0">
              <a:solidFill>
                <a:srgbClr val="000000"/>
              </a:solidFill>
              <a:latin typeface="Antic Bold Italics"/>
              <a:ea typeface="Antic Bold Italics"/>
              <a:cs typeface="Antic Bold Italics"/>
              <a:sym typeface="Antic Bold Italics"/>
            </a:endParaRPr>
          </a:p>
          <a:p>
            <a:pPr algn="l">
              <a:lnSpc>
                <a:spcPts val="4471"/>
              </a:lnSpc>
            </a:pPr>
            <a:r>
              <a:rPr lang="en-US" sz="3576" dirty="0">
                <a:solidFill>
                  <a:srgbClr val="000000"/>
                </a:solidFill>
                <a:latin typeface="Antic Bold Italics"/>
                <a:ea typeface="Antic Bold Italics"/>
                <a:cs typeface="Antic Bold Italics"/>
                <a:sym typeface="Antic Bold Italics"/>
              </a:rPr>
              <a:t>•</a:t>
            </a:r>
            <a:r>
              <a:rPr lang="en-US" sz="3576" dirty="0" err="1">
                <a:solidFill>
                  <a:srgbClr val="000000"/>
                </a:solidFill>
                <a:latin typeface="Antic Bold Italics"/>
                <a:ea typeface="Antic Bold Italics"/>
                <a:cs typeface="Antic Bold Italics"/>
                <a:sym typeface="Antic Bold Italics"/>
              </a:rPr>
              <a:t>SketsaRancanganAplikasi</a:t>
            </a:r>
            <a:endParaRPr lang="en-US" sz="3576" dirty="0">
              <a:solidFill>
                <a:srgbClr val="000000"/>
              </a:solidFill>
              <a:latin typeface="Antic Bold Italics"/>
              <a:ea typeface="Antic Bold Italics"/>
              <a:cs typeface="Antic Bold Italics"/>
              <a:sym typeface="Antic Bold Italics"/>
            </a:endParaRPr>
          </a:p>
          <a:p>
            <a:pPr algn="l">
              <a:lnSpc>
                <a:spcPts val="4471"/>
              </a:lnSpc>
            </a:pPr>
            <a:r>
              <a:rPr lang="en-US" sz="3576" dirty="0">
                <a:solidFill>
                  <a:srgbClr val="000000"/>
                </a:solidFill>
                <a:latin typeface="Antic Bold Italics"/>
                <a:ea typeface="Antic Bold Italics"/>
                <a:cs typeface="Antic Bold Italics"/>
                <a:sym typeface="Antic Bold Italics"/>
              </a:rPr>
              <a:t>•Kode Program</a:t>
            </a:r>
          </a:p>
          <a:p>
            <a:pPr algn="l">
              <a:lnSpc>
                <a:spcPts val="4471"/>
              </a:lnSpc>
            </a:pPr>
            <a:r>
              <a:rPr lang="en-US" sz="3576" dirty="0">
                <a:solidFill>
                  <a:srgbClr val="000000"/>
                </a:solidFill>
                <a:latin typeface="Antic Bold Italics"/>
                <a:ea typeface="Antic Bold Italics"/>
                <a:cs typeface="Antic Bold Italics"/>
                <a:sym typeface="Antic Bold Italics"/>
              </a:rPr>
              <a:t>•</a:t>
            </a:r>
            <a:r>
              <a:rPr lang="en-US" sz="3576" dirty="0" err="1">
                <a:solidFill>
                  <a:srgbClr val="000000"/>
                </a:solidFill>
                <a:latin typeface="Antic Bold Italics"/>
                <a:ea typeface="Antic Bold Italics"/>
                <a:cs typeface="Antic Bold Italics"/>
                <a:sym typeface="Antic Bold Italics"/>
              </a:rPr>
              <a:t>Tampilan</a:t>
            </a:r>
            <a:r>
              <a:rPr lang="en-US" sz="3576" dirty="0">
                <a:solidFill>
                  <a:srgbClr val="000000"/>
                </a:solidFill>
                <a:latin typeface="Antic Bold Italics"/>
                <a:ea typeface="Antic Bold Italics"/>
                <a:cs typeface="Antic Bold Italics"/>
                <a:sym typeface="Antic Bold Italics"/>
              </a:rPr>
              <a:t> coding di IDE/Editor</a:t>
            </a:r>
          </a:p>
          <a:p>
            <a:pPr algn="l">
              <a:lnSpc>
                <a:spcPts val="4471"/>
              </a:lnSpc>
            </a:pPr>
            <a:r>
              <a:rPr lang="en-US" sz="3576" dirty="0">
                <a:solidFill>
                  <a:srgbClr val="000000"/>
                </a:solidFill>
                <a:latin typeface="Antic Bold Italics"/>
                <a:ea typeface="Antic Bold Italics"/>
                <a:cs typeface="Antic Bold Italics"/>
                <a:sym typeface="Antic Bold Italics"/>
              </a:rPr>
              <a:t>•</a:t>
            </a:r>
            <a:r>
              <a:rPr lang="en-US" sz="3576" dirty="0" err="1">
                <a:solidFill>
                  <a:srgbClr val="000000"/>
                </a:solidFill>
                <a:latin typeface="Antic Bold Italics"/>
                <a:ea typeface="Antic Bold Italics"/>
                <a:cs typeface="Antic Bold Italics"/>
                <a:sym typeface="Antic Bold Italics"/>
              </a:rPr>
              <a:t>Tampilan</a:t>
            </a:r>
            <a:r>
              <a:rPr lang="en-US" sz="3576" dirty="0">
                <a:solidFill>
                  <a:srgbClr val="000000"/>
                </a:solidFill>
                <a:latin typeface="Antic Bold Italics"/>
                <a:ea typeface="Antic Bold Italics"/>
                <a:cs typeface="Antic Bold Italics"/>
                <a:sym typeface="Antic Bold Italics"/>
              </a:rPr>
              <a:t> Output Program</a:t>
            </a:r>
          </a:p>
          <a:p>
            <a:pPr algn="l">
              <a:lnSpc>
                <a:spcPts val="4471"/>
              </a:lnSpc>
            </a:pPr>
            <a:r>
              <a:rPr lang="en-US" sz="3576" dirty="0">
                <a:solidFill>
                  <a:srgbClr val="000000"/>
                </a:solidFill>
                <a:latin typeface="Antic Bold Italics"/>
                <a:ea typeface="Antic Bold Italics"/>
                <a:cs typeface="Antic Bold Italics"/>
                <a:sym typeface="Antic Bold Italics"/>
              </a:rPr>
              <a:t>•</a:t>
            </a:r>
            <a:r>
              <a:rPr lang="en-US" sz="3576" dirty="0" err="1">
                <a:solidFill>
                  <a:srgbClr val="000000"/>
                </a:solidFill>
                <a:latin typeface="Antic Bold Italics"/>
                <a:ea typeface="Antic Bold Italics"/>
                <a:cs typeface="Antic Bold Italics"/>
                <a:sym typeface="Antic Bold Italics"/>
              </a:rPr>
              <a:t>Tampilanunggahanprojek</a:t>
            </a:r>
            <a:r>
              <a:rPr lang="en-US" sz="3576" dirty="0">
                <a:solidFill>
                  <a:srgbClr val="000000"/>
                </a:solidFill>
                <a:latin typeface="Antic Bold Italics"/>
                <a:ea typeface="Antic Bold Italics"/>
                <a:cs typeface="Antic Bold Italics"/>
                <a:sym typeface="Antic Bold Italics"/>
              </a:rPr>
              <a:t> di GitHub</a:t>
            </a:r>
          </a:p>
          <a:p>
            <a:pPr algn="l">
              <a:lnSpc>
                <a:spcPts val="4471"/>
              </a:lnSpc>
            </a:pPr>
            <a:endParaRPr lang="en-US" sz="3576" i="1" dirty="0">
              <a:solidFill>
                <a:srgbClr val="000000"/>
              </a:solidFill>
              <a:latin typeface="Antic Bold Italics"/>
              <a:ea typeface="Antic Bold Italics"/>
              <a:cs typeface="Antic Bold Italics"/>
              <a:sym typeface="Antic Bold Italics"/>
            </a:endParaRPr>
          </a:p>
        </p:txBody>
      </p:sp>
      <p:grpSp>
        <p:nvGrpSpPr>
          <p:cNvPr id="8" name="Group 8"/>
          <p:cNvGrpSpPr/>
          <p:nvPr/>
        </p:nvGrpSpPr>
        <p:grpSpPr>
          <a:xfrm>
            <a:off x="642546" y="813064"/>
            <a:ext cx="17035072" cy="1800486"/>
            <a:chOff x="0" y="0"/>
            <a:chExt cx="4486603" cy="474202"/>
          </a:xfrm>
        </p:grpSpPr>
        <p:sp>
          <p:nvSpPr>
            <p:cNvPr id="9" name="Freeform 9"/>
            <p:cNvSpPr/>
            <p:nvPr/>
          </p:nvSpPr>
          <p:spPr>
            <a:xfrm>
              <a:off x="0" y="0"/>
              <a:ext cx="4486603" cy="474202"/>
            </a:xfrm>
            <a:custGeom>
              <a:avLst/>
              <a:gdLst/>
              <a:ahLst/>
              <a:cxnLst/>
              <a:rect l="l" t="t" r="r" b="b"/>
              <a:pathLst>
                <a:path w="4486603" h="474202">
                  <a:moveTo>
                    <a:pt x="4486603" y="0"/>
                  </a:moveTo>
                  <a:lnTo>
                    <a:pt x="0" y="0"/>
                  </a:lnTo>
                  <a:lnTo>
                    <a:pt x="101600" y="237101"/>
                  </a:lnTo>
                  <a:lnTo>
                    <a:pt x="0" y="474202"/>
                  </a:lnTo>
                  <a:lnTo>
                    <a:pt x="4486603" y="474202"/>
                  </a:lnTo>
                  <a:lnTo>
                    <a:pt x="4385003" y="237101"/>
                  </a:lnTo>
                  <a:lnTo>
                    <a:pt x="4486603" y="0"/>
                  </a:lnTo>
                  <a:close/>
                </a:path>
              </a:pathLst>
            </a:custGeom>
            <a:solidFill>
              <a:srgbClr val="3D4984"/>
            </a:solidFill>
          </p:spPr>
        </p:sp>
        <p:sp>
          <p:nvSpPr>
            <p:cNvPr id="10" name="TextBox 10"/>
            <p:cNvSpPr txBox="1"/>
            <p:nvPr/>
          </p:nvSpPr>
          <p:spPr>
            <a:xfrm>
              <a:off x="88900" y="-38100"/>
              <a:ext cx="4308803" cy="512302"/>
            </a:xfrm>
            <a:prstGeom prst="rect">
              <a:avLst/>
            </a:prstGeom>
          </p:spPr>
          <p:txBody>
            <a:bodyPr lIns="50800" tIns="50800" rIns="50800" bIns="50800" rtlCol="0" anchor="ctr"/>
            <a:lstStyle/>
            <a:p>
              <a:pPr algn="ctr">
                <a:lnSpc>
                  <a:spcPts val="2748"/>
                </a:lnSpc>
              </a:pPr>
              <a:endParaRPr/>
            </a:p>
          </p:txBody>
        </p:sp>
      </p:grpSp>
      <p:sp>
        <p:nvSpPr>
          <p:cNvPr id="11" name="TextBox 11"/>
          <p:cNvSpPr txBox="1"/>
          <p:nvPr/>
        </p:nvSpPr>
        <p:spPr>
          <a:xfrm>
            <a:off x="1028700" y="733425"/>
            <a:ext cx="16230600" cy="1812931"/>
          </a:xfrm>
          <a:prstGeom prst="rect">
            <a:avLst/>
          </a:prstGeom>
        </p:spPr>
        <p:txBody>
          <a:bodyPr lIns="0" tIns="0" rIns="0" bIns="0" rtlCol="0" anchor="t">
            <a:spAutoFit/>
          </a:bodyPr>
          <a:lstStyle/>
          <a:p>
            <a:pPr algn="ctr">
              <a:lnSpc>
                <a:spcPts val="13999"/>
              </a:lnSpc>
            </a:pPr>
            <a:r>
              <a:rPr lang="en-US" sz="9999">
                <a:solidFill>
                  <a:srgbClr val="FFFFFF"/>
                </a:solidFill>
                <a:latin typeface="Scripter"/>
                <a:ea typeface="Scripter"/>
                <a:cs typeface="Scripter"/>
                <a:sym typeface="Scripter"/>
              </a:rPr>
              <a:t>daftar isi</a:t>
            </a:r>
          </a:p>
        </p:txBody>
      </p:sp>
      <p:grpSp>
        <p:nvGrpSpPr>
          <p:cNvPr id="12" name="Group 12"/>
          <p:cNvGrpSpPr/>
          <p:nvPr/>
        </p:nvGrpSpPr>
        <p:grpSpPr>
          <a:xfrm>
            <a:off x="11430053" y="3147916"/>
            <a:ext cx="4560484" cy="4369470"/>
            <a:chOff x="0" y="0"/>
            <a:chExt cx="6080645" cy="5825960"/>
          </a:xfrm>
        </p:grpSpPr>
        <p:sp>
          <p:nvSpPr>
            <p:cNvPr id="13" name="Freeform 13"/>
            <p:cNvSpPr/>
            <p:nvPr/>
          </p:nvSpPr>
          <p:spPr>
            <a:xfrm>
              <a:off x="0" y="0"/>
              <a:ext cx="5739369" cy="5825960"/>
            </a:xfrm>
            <a:custGeom>
              <a:avLst/>
              <a:gdLst/>
              <a:ahLst/>
              <a:cxnLst/>
              <a:rect l="l" t="t" r="r" b="b"/>
              <a:pathLst>
                <a:path w="5739369" h="5825960">
                  <a:moveTo>
                    <a:pt x="0" y="0"/>
                  </a:moveTo>
                  <a:lnTo>
                    <a:pt x="5739369" y="0"/>
                  </a:lnTo>
                  <a:lnTo>
                    <a:pt x="5739369" y="5825960"/>
                  </a:lnTo>
                  <a:lnTo>
                    <a:pt x="0" y="582596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4" name="Freeform 14"/>
            <p:cNvSpPr/>
            <p:nvPr/>
          </p:nvSpPr>
          <p:spPr>
            <a:xfrm>
              <a:off x="341276" y="0"/>
              <a:ext cx="5739369" cy="5825960"/>
            </a:xfrm>
            <a:custGeom>
              <a:avLst/>
              <a:gdLst/>
              <a:ahLst/>
              <a:cxnLst/>
              <a:rect l="l" t="t" r="r" b="b"/>
              <a:pathLst>
                <a:path w="5739369" h="5825960">
                  <a:moveTo>
                    <a:pt x="0" y="0"/>
                  </a:moveTo>
                  <a:lnTo>
                    <a:pt x="5739369" y="0"/>
                  </a:lnTo>
                  <a:lnTo>
                    <a:pt x="5739369" y="5825960"/>
                  </a:lnTo>
                  <a:lnTo>
                    <a:pt x="0" y="582596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sp>
        <p:nvSpPr>
          <p:cNvPr id="15" name="Freeform 15"/>
          <p:cNvSpPr/>
          <p:nvPr/>
        </p:nvSpPr>
        <p:spPr>
          <a:xfrm rot="-10800000">
            <a:off x="14655410" y="7149579"/>
            <a:ext cx="3946039" cy="4016325"/>
          </a:xfrm>
          <a:custGeom>
            <a:avLst/>
            <a:gdLst/>
            <a:ahLst/>
            <a:cxnLst/>
            <a:rect l="l" t="t" r="r" b="b"/>
            <a:pathLst>
              <a:path w="3946039" h="4016325">
                <a:moveTo>
                  <a:pt x="0" y="0"/>
                </a:moveTo>
                <a:lnTo>
                  <a:pt x="3946039" y="0"/>
                </a:lnTo>
                <a:lnTo>
                  <a:pt x="3946039" y="4016324"/>
                </a:lnTo>
                <a:lnTo>
                  <a:pt x="0" y="401632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642546" y="682061"/>
            <a:ext cx="17002907" cy="1800486"/>
            <a:chOff x="0" y="0"/>
            <a:chExt cx="4478132" cy="474202"/>
          </a:xfrm>
        </p:grpSpPr>
        <p:sp>
          <p:nvSpPr>
            <p:cNvPr id="4" name="Freeform 4"/>
            <p:cNvSpPr/>
            <p:nvPr/>
          </p:nvSpPr>
          <p:spPr>
            <a:xfrm>
              <a:off x="0" y="0"/>
              <a:ext cx="4478132" cy="474202"/>
            </a:xfrm>
            <a:custGeom>
              <a:avLst/>
              <a:gdLst/>
              <a:ahLst/>
              <a:cxnLst/>
              <a:rect l="l" t="t" r="r" b="b"/>
              <a:pathLst>
                <a:path w="4478132" h="474202">
                  <a:moveTo>
                    <a:pt x="4478132" y="0"/>
                  </a:moveTo>
                  <a:lnTo>
                    <a:pt x="0" y="0"/>
                  </a:lnTo>
                  <a:lnTo>
                    <a:pt x="101600" y="237101"/>
                  </a:lnTo>
                  <a:lnTo>
                    <a:pt x="0" y="474202"/>
                  </a:lnTo>
                  <a:lnTo>
                    <a:pt x="4478132" y="474202"/>
                  </a:lnTo>
                  <a:lnTo>
                    <a:pt x="4376532" y="237101"/>
                  </a:lnTo>
                  <a:lnTo>
                    <a:pt x="4478132" y="0"/>
                  </a:lnTo>
                  <a:close/>
                </a:path>
              </a:pathLst>
            </a:custGeom>
            <a:solidFill>
              <a:srgbClr val="3D4984"/>
            </a:solidFill>
          </p:spPr>
        </p:sp>
        <p:sp>
          <p:nvSpPr>
            <p:cNvPr id="5" name="TextBox 5"/>
            <p:cNvSpPr txBox="1"/>
            <p:nvPr/>
          </p:nvSpPr>
          <p:spPr>
            <a:xfrm>
              <a:off x="88900" y="-38100"/>
              <a:ext cx="4300332" cy="512302"/>
            </a:xfrm>
            <a:prstGeom prst="rect">
              <a:avLst/>
            </a:prstGeom>
          </p:spPr>
          <p:txBody>
            <a:bodyPr lIns="50800" tIns="50800" rIns="50800" bIns="50800" rtlCol="0" anchor="ctr"/>
            <a:lstStyle/>
            <a:p>
              <a:pPr algn="ctr">
                <a:lnSpc>
                  <a:spcPts val="2748"/>
                </a:lnSpc>
              </a:pPr>
              <a:endParaRPr/>
            </a:p>
          </p:txBody>
        </p:sp>
      </p:grpSp>
      <p:sp>
        <p:nvSpPr>
          <p:cNvPr id="6" name="TextBox 6"/>
          <p:cNvSpPr txBox="1"/>
          <p:nvPr/>
        </p:nvSpPr>
        <p:spPr>
          <a:xfrm>
            <a:off x="1028700" y="528203"/>
            <a:ext cx="16230600" cy="1812928"/>
          </a:xfrm>
          <a:prstGeom prst="rect">
            <a:avLst/>
          </a:prstGeom>
        </p:spPr>
        <p:txBody>
          <a:bodyPr lIns="0" tIns="0" rIns="0" bIns="0" rtlCol="0" anchor="t">
            <a:spAutoFit/>
          </a:bodyPr>
          <a:lstStyle/>
          <a:p>
            <a:pPr algn="ctr">
              <a:lnSpc>
                <a:spcPts val="13999"/>
              </a:lnSpc>
            </a:pPr>
            <a:r>
              <a:rPr lang="en-US" sz="9999">
                <a:solidFill>
                  <a:srgbClr val="FFFFFF"/>
                </a:solidFill>
                <a:latin typeface="Scripter"/>
                <a:ea typeface="Scripter"/>
                <a:cs typeface="Scripter"/>
                <a:sym typeface="Scripter"/>
              </a:rPr>
              <a:t>deskripsi aplikasi</a:t>
            </a:r>
          </a:p>
        </p:txBody>
      </p:sp>
      <p:sp>
        <p:nvSpPr>
          <p:cNvPr id="7" name="Freeform 7"/>
          <p:cNvSpPr/>
          <p:nvPr/>
        </p:nvSpPr>
        <p:spPr>
          <a:xfrm rot="5790298" flipH="1">
            <a:off x="15316419" y="6887781"/>
            <a:ext cx="4658070" cy="4741038"/>
          </a:xfrm>
          <a:custGeom>
            <a:avLst/>
            <a:gdLst/>
            <a:ahLst/>
            <a:cxnLst/>
            <a:rect l="l" t="t" r="r" b="b"/>
            <a:pathLst>
              <a:path w="4658070" h="4741038">
                <a:moveTo>
                  <a:pt x="4658070" y="0"/>
                </a:moveTo>
                <a:lnTo>
                  <a:pt x="0" y="0"/>
                </a:lnTo>
                <a:lnTo>
                  <a:pt x="0" y="4741038"/>
                </a:lnTo>
                <a:lnTo>
                  <a:pt x="4658070" y="4741038"/>
                </a:lnTo>
                <a:lnTo>
                  <a:pt x="465807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548671" y="8549709"/>
            <a:ext cx="2382434" cy="2508718"/>
            <a:chOff x="0" y="0"/>
            <a:chExt cx="3176579" cy="3344957"/>
          </a:xfrm>
        </p:grpSpPr>
        <p:sp>
          <p:nvSpPr>
            <p:cNvPr id="9" name="Freeform 9"/>
            <p:cNvSpPr/>
            <p:nvPr/>
          </p:nvSpPr>
          <p:spPr>
            <a:xfrm rot="5871076">
              <a:off x="115178" y="56095"/>
              <a:ext cx="1314322" cy="1378057"/>
            </a:xfrm>
            <a:custGeom>
              <a:avLst/>
              <a:gdLst/>
              <a:ahLst/>
              <a:cxnLst/>
              <a:rect l="l" t="t" r="r" b="b"/>
              <a:pathLst>
                <a:path w="1314322" h="1378057">
                  <a:moveTo>
                    <a:pt x="0" y="0"/>
                  </a:moveTo>
                  <a:lnTo>
                    <a:pt x="1314322" y="0"/>
                  </a:lnTo>
                  <a:lnTo>
                    <a:pt x="1314322" y="1378057"/>
                  </a:lnTo>
                  <a:lnTo>
                    <a:pt x="0" y="13780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9991959">
              <a:off x="1719858" y="1226379"/>
              <a:ext cx="1314322" cy="1378057"/>
            </a:xfrm>
            <a:custGeom>
              <a:avLst/>
              <a:gdLst/>
              <a:ahLst/>
              <a:cxnLst/>
              <a:rect l="l" t="t" r="r" b="b"/>
              <a:pathLst>
                <a:path w="1314322" h="1378057">
                  <a:moveTo>
                    <a:pt x="0" y="0"/>
                  </a:moveTo>
                  <a:lnTo>
                    <a:pt x="1314322" y="0"/>
                  </a:lnTo>
                  <a:lnTo>
                    <a:pt x="1314322" y="1378057"/>
                  </a:lnTo>
                  <a:lnTo>
                    <a:pt x="0" y="137805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rot="2245436">
              <a:off x="473625" y="1709367"/>
              <a:ext cx="1314322" cy="1378057"/>
            </a:xfrm>
            <a:custGeom>
              <a:avLst/>
              <a:gdLst/>
              <a:ahLst/>
              <a:cxnLst/>
              <a:rect l="l" t="t" r="r" b="b"/>
              <a:pathLst>
                <a:path w="1314322" h="1378057">
                  <a:moveTo>
                    <a:pt x="0" y="0"/>
                  </a:moveTo>
                  <a:lnTo>
                    <a:pt x="1314322" y="0"/>
                  </a:lnTo>
                  <a:lnTo>
                    <a:pt x="1314322" y="1378058"/>
                  </a:lnTo>
                  <a:lnTo>
                    <a:pt x="0" y="137805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grpSp>
        <p:nvGrpSpPr>
          <p:cNvPr id="12" name="Group 12"/>
          <p:cNvGrpSpPr/>
          <p:nvPr/>
        </p:nvGrpSpPr>
        <p:grpSpPr>
          <a:xfrm>
            <a:off x="2373749" y="2341131"/>
            <a:ext cx="13540501" cy="7730649"/>
            <a:chOff x="0" y="0"/>
            <a:chExt cx="18054002" cy="10307532"/>
          </a:xfrm>
        </p:grpSpPr>
        <p:grpSp>
          <p:nvGrpSpPr>
            <p:cNvPr id="13" name="Group 13"/>
            <p:cNvGrpSpPr/>
            <p:nvPr/>
          </p:nvGrpSpPr>
          <p:grpSpPr>
            <a:xfrm rot="-208414">
              <a:off x="259418" y="516605"/>
              <a:ext cx="17328616" cy="9088764"/>
              <a:chOff x="0" y="0"/>
              <a:chExt cx="3077638" cy="1614204"/>
            </a:xfrm>
          </p:grpSpPr>
          <p:sp>
            <p:nvSpPr>
              <p:cNvPr id="14" name="Freeform 14"/>
              <p:cNvSpPr/>
              <p:nvPr/>
            </p:nvSpPr>
            <p:spPr>
              <a:xfrm>
                <a:off x="0" y="0"/>
                <a:ext cx="3077638" cy="1614204"/>
              </a:xfrm>
              <a:custGeom>
                <a:avLst/>
                <a:gdLst/>
                <a:ahLst/>
                <a:cxnLst/>
                <a:rect l="l" t="t" r="r" b="b"/>
                <a:pathLst>
                  <a:path w="3077638" h="1614204">
                    <a:moveTo>
                      <a:pt x="0" y="0"/>
                    </a:moveTo>
                    <a:lnTo>
                      <a:pt x="3077638" y="0"/>
                    </a:lnTo>
                    <a:lnTo>
                      <a:pt x="3077638" y="1614204"/>
                    </a:lnTo>
                    <a:lnTo>
                      <a:pt x="0" y="1614204"/>
                    </a:lnTo>
                    <a:close/>
                  </a:path>
                </a:pathLst>
              </a:custGeom>
              <a:solidFill>
                <a:srgbClr val="FFFFFF"/>
              </a:solidFill>
              <a:ln w="38100" cap="sq">
                <a:solidFill>
                  <a:srgbClr val="3D4984"/>
                </a:solidFill>
                <a:prstDash val="solid"/>
                <a:miter/>
              </a:ln>
            </p:spPr>
          </p:sp>
          <p:sp>
            <p:nvSpPr>
              <p:cNvPr id="15" name="TextBox 15"/>
              <p:cNvSpPr txBox="1"/>
              <p:nvPr/>
            </p:nvSpPr>
            <p:spPr>
              <a:xfrm>
                <a:off x="0" y="-28575"/>
                <a:ext cx="3077638" cy="1642779"/>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rot="191834">
              <a:off x="485416" y="742603"/>
              <a:ext cx="17328616" cy="9088764"/>
              <a:chOff x="0" y="0"/>
              <a:chExt cx="3077638" cy="1614204"/>
            </a:xfrm>
          </p:grpSpPr>
          <p:sp>
            <p:nvSpPr>
              <p:cNvPr id="17" name="Freeform 17"/>
              <p:cNvSpPr/>
              <p:nvPr/>
            </p:nvSpPr>
            <p:spPr>
              <a:xfrm>
                <a:off x="0" y="0"/>
                <a:ext cx="3077638" cy="1614204"/>
              </a:xfrm>
              <a:custGeom>
                <a:avLst/>
                <a:gdLst/>
                <a:ahLst/>
                <a:cxnLst/>
                <a:rect l="l" t="t" r="r" b="b"/>
                <a:pathLst>
                  <a:path w="3077638" h="1614204">
                    <a:moveTo>
                      <a:pt x="0" y="0"/>
                    </a:moveTo>
                    <a:lnTo>
                      <a:pt x="3077638" y="0"/>
                    </a:lnTo>
                    <a:lnTo>
                      <a:pt x="3077638" y="1614204"/>
                    </a:lnTo>
                    <a:lnTo>
                      <a:pt x="0" y="1614204"/>
                    </a:lnTo>
                    <a:close/>
                  </a:path>
                </a:pathLst>
              </a:custGeom>
              <a:solidFill>
                <a:srgbClr val="FFFFFF"/>
              </a:solidFill>
              <a:ln w="38100" cap="sq">
                <a:solidFill>
                  <a:srgbClr val="3D4984"/>
                </a:solidFill>
                <a:prstDash val="solid"/>
                <a:miter/>
              </a:ln>
            </p:spPr>
          </p:sp>
          <p:sp>
            <p:nvSpPr>
              <p:cNvPr id="18" name="TextBox 18"/>
              <p:cNvSpPr txBox="1"/>
              <p:nvPr/>
            </p:nvSpPr>
            <p:spPr>
              <a:xfrm>
                <a:off x="0" y="-28575"/>
                <a:ext cx="3077638" cy="1642779"/>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rot="-66823">
              <a:off x="485416" y="742603"/>
              <a:ext cx="17328616" cy="9088764"/>
              <a:chOff x="0" y="0"/>
              <a:chExt cx="3077638" cy="1614204"/>
            </a:xfrm>
          </p:grpSpPr>
          <p:sp>
            <p:nvSpPr>
              <p:cNvPr id="20" name="Freeform 20"/>
              <p:cNvSpPr/>
              <p:nvPr/>
            </p:nvSpPr>
            <p:spPr>
              <a:xfrm>
                <a:off x="0" y="0"/>
                <a:ext cx="3077638" cy="1614204"/>
              </a:xfrm>
              <a:custGeom>
                <a:avLst/>
                <a:gdLst/>
                <a:ahLst/>
                <a:cxnLst/>
                <a:rect l="l" t="t" r="r" b="b"/>
                <a:pathLst>
                  <a:path w="3077638" h="1614204">
                    <a:moveTo>
                      <a:pt x="0" y="0"/>
                    </a:moveTo>
                    <a:lnTo>
                      <a:pt x="3077638" y="0"/>
                    </a:lnTo>
                    <a:lnTo>
                      <a:pt x="3077638" y="1614204"/>
                    </a:lnTo>
                    <a:lnTo>
                      <a:pt x="0" y="1614204"/>
                    </a:lnTo>
                    <a:close/>
                  </a:path>
                </a:pathLst>
              </a:custGeom>
              <a:solidFill>
                <a:srgbClr val="FFFFFF"/>
              </a:solidFill>
              <a:ln w="38100" cap="sq">
                <a:solidFill>
                  <a:srgbClr val="3D4984"/>
                </a:solidFill>
                <a:prstDash val="solid"/>
                <a:miter/>
              </a:ln>
            </p:spPr>
          </p:sp>
          <p:sp>
            <p:nvSpPr>
              <p:cNvPr id="21" name="TextBox 21"/>
              <p:cNvSpPr txBox="1"/>
              <p:nvPr/>
            </p:nvSpPr>
            <p:spPr>
              <a:xfrm>
                <a:off x="0" y="-28575"/>
                <a:ext cx="3077638" cy="1642779"/>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485416" y="742603"/>
              <a:ext cx="17328616" cy="9088764"/>
              <a:chOff x="0" y="0"/>
              <a:chExt cx="3077638" cy="1614204"/>
            </a:xfrm>
          </p:grpSpPr>
          <p:sp>
            <p:nvSpPr>
              <p:cNvPr id="23" name="Freeform 23"/>
              <p:cNvSpPr/>
              <p:nvPr/>
            </p:nvSpPr>
            <p:spPr>
              <a:xfrm>
                <a:off x="0" y="0"/>
                <a:ext cx="3077638" cy="1614204"/>
              </a:xfrm>
              <a:custGeom>
                <a:avLst/>
                <a:gdLst/>
                <a:ahLst/>
                <a:cxnLst/>
                <a:rect l="l" t="t" r="r" b="b"/>
                <a:pathLst>
                  <a:path w="3077638" h="1614204">
                    <a:moveTo>
                      <a:pt x="0" y="0"/>
                    </a:moveTo>
                    <a:lnTo>
                      <a:pt x="3077638" y="0"/>
                    </a:lnTo>
                    <a:lnTo>
                      <a:pt x="3077638" y="1614204"/>
                    </a:lnTo>
                    <a:lnTo>
                      <a:pt x="0" y="1614204"/>
                    </a:lnTo>
                    <a:close/>
                  </a:path>
                </a:pathLst>
              </a:custGeom>
              <a:solidFill>
                <a:srgbClr val="FFFFFF"/>
              </a:solidFill>
              <a:ln w="38100" cap="sq">
                <a:solidFill>
                  <a:srgbClr val="3D4984"/>
                </a:solidFill>
                <a:prstDash val="solid"/>
                <a:miter/>
              </a:ln>
            </p:spPr>
          </p:sp>
          <p:sp>
            <p:nvSpPr>
              <p:cNvPr id="24" name="TextBox 24"/>
              <p:cNvSpPr txBox="1"/>
              <p:nvPr/>
            </p:nvSpPr>
            <p:spPr>
              <a:xfrm>
                <a:off x="0" y="-28575"/>
                <a:ext cx="3077638" cy="1642779"/>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sp>
        <p:nvSpPr>
          <p:cNvPr id="25" name="TextBox 25"/>
          <p:cNvSpPr txBox="1"/>
          <p:nvPr/>
        </p:nvSpPr>
        <p:spPr>
          <a:xfrm>
            <a:off x="2725581" y="3076493"/>
            <a:ext cx="12836838" cy="6995287"/>
          </a:xfrm>
          <a:prstGeom prst="rect">
            <a:avLst/>
          </a:prstGeom>
        </p:spPr>
        <p:txBody>
          <a:bodyPr lIns="0" tIns="0" rIns="0" bIns="0" rtlCol="0" anchor="t">
            <a:spAutoFit/>
          </a:bodyPr>
          <a:lstStyle/>
          <a:p>
            <a:pPr algn="ctr">
              <a:lnSpc>
                <a:spcPts val="5511"/>
              </a:lnSpc>
            </a:pPr>
            <a:r>
              <a:rPr lang="en-US" sz="3937">
                <a:solidFill>
                  <a:srgbClr val="000000"/>
                </a:solidFill>
                <a:latin typeface="Antic Bold"/>
                <a:ea typeface="Antic Bold"/>
                <a:cs typeface="Antic Bold"/>
                <a:sym typeface="Antic Bold"/>
              </a:rPr>
              <a:t> Program ini adalah program yang dibuat untuk mebuat form login pada suatu aplikasi. Dengan cara para user dapat menginputkan terlebug dahulu Username setelah itu menginputkan password, kemudian akan masuk ke menu selanjutnya.</a:t>
            </a:r>
          </a:p>
          <a:p>
            <a:pPr algn="ctr">
              <a:lnSpc>
                <a:spcPts val="5511"/>
              </a:lnSpc>
            </a:pPr>
            <a:r>
              <a:rPr lang="en-US" sz="3937">
                <a:solidFill>
                  <a:srgbClr val="000000"/>
                </a:solidFill>
                <a:latin typeface="Antic Bold"/>
                <a:ea typeface="Antic Bold"/>
                <a:cs typeface="Antic Bold"/>
                <a:sym typeface="Antic Bold"/>
              </a:rPr>
              <a:t> Kegunaan dari program ini adalah memudahkan pengguna mengakses portal, hingga meningkatkan keamanan bagi pengguna aplikasi, program ini juga bisa digunakan untuk login e-learning, portal, social media hingga game.</a:t>
            </a:r>
          </a:p>
          <a:p>
            <a:pPr algn="ctr">
              <a:lnSpc>
                <a:spcPts val="5511"/>
              </a:lnSpc>
            </a:pPr>
            <a:endParaRPr lang="en-US" sz="3937">
              <a:solidFill>
                <a:srgbClr val="000000"/>
              </a:solidFill>
              <a:latin typeface="Antic Bold"/>
              <a:ea typeface="Antic Bold"/>
              <a:cs typeface="Antic Bold"/>
              <a:sym typeface="Antic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642546" y="682061"/>
            <a:ext cx="17002907" cy="1800486"/>
            <a:chOff x="0" y="0"/>
            <a:chExt cx="4478132" cy="474202"/>
          </a:xfrm>
        </p:grpSpPr>
        <p:sp>
          <p:nvSpPr>
            <p:cNvPr id="4" name="Freeform 4"/>
            <p:cNvSpPr/>
            <p:nvPr/>
          </p:nvSpPr>
          <p:spPr>
            <a:xfrm>
              <a:off x="0" y="0"/>
              <a:ext cx="4478132" cy="474202"/>
            </a:xfrm>
            <a:custGeom>
              <a:avLst/>
              <a:gdLst/>
              <a:ahLst/>
              <a:cxnLst/>
              <a:rect l="l" t="t" r="r" b="b"/>
              <a:pathLst>
                <a:path w="4478132" h="474202">
                  <a:moveTo>
                    <a:pt x="4478132" y="0"/>
                  </a:moveTo>
                  <a:lnTo>
                    <a:pt x="0" y="0"/>
                  </a:lnTo>
                  <a:lnTo>
                    <a:pt x="101600" y="237101"/>
                  </a:lnTo>
                  <a:lnTo>
                    <a:pt x="0" y="474202"/>
                  </a:lnTo>
                  <a:lnTo>
                    <a:pt x="4478132" y="474202"/>
                  </a:lnTo>
                  <a:lnTo>
                    <a:pt x="4376532" y="237101"/>
                  </a:lnTo>
                  <a:lnTo>
                    <a:pt x="4478132" y="0"/>
                  </a:lnTo>
                  <a:close/>
                </a:path>
              </a:pathLst>
            </a:custGeom>
            <a:solidFill>
              <a:srgbClr val="3D4984"/>
            </a:solidFill>
          </p:spPr>
        </p:sp>
        <p:sp>
          <p:nvSpPr>
            <p:cNvPr id="5" name="TextBox 5"/>
            <p:cNvSpPr txBox="1"/>
            <p:nvPr/>
          </p:nvSpPr>
          <p:spPr>
            <a:xfrm>
              <a:off x="88900" y="-38100"/>
              <a:ext cx="4300332" cy="512302"/>
            </a:xfrm>
            <a:prstGeom prst="rect">
              <a:avLst/>
            </a:prstGeom>
          </p:spPr>
          <p:txBody>
            <a:bodyPr lIns="50800" tIns="50800" rIns="50800" bIns="50800" rtlCol="0" anchor="ctr"/>
            <a:lstStyle/>
            <a:p>
              <a:pPr algn="ctr">
                <a:lnSpc>
                  <a:spcPts val="2748"/>
                </a:lnSpc>
              </a:pPr>
              <a:endParaRPr/>
            </a:p>
          </p:txBody>
        </p:sp>
      </p:grpSp>
      <p:sp>
        <p:nvSpPr>
          <p:cNvPr id="6" name="Freeform 6"/>
          <p:cNvSpPr/>
          <p:nvPr/>
        </p:nvSpPr>
        <p:spPr>
          <a:xfrm rot="5736599" flipH="1">
            <a:off x="16576367" y="7648145"/>
            <a:ext cx="3423267" cy="3484241"/>
          </a:xfrm>
          <a:custGeom>
            <a:avLst/>
            <a:gdLst/>
            <a:ahLst/>
            <a:cxnLst/>
            <a:rect l="l" t="t" r="r" b="b"/>
            <a:pathLst>
              <a:path w="3423267" h="3484241">
                <a:moveTo>
                  <a:pt x="3423266" y="0"/>
                </a:moveTo>
                <a:lnTo>
                  <a:pt x="0" y="0"/>
                </a:lnTo>
                <a:lnTo>
                  <a:pt x="0" y="3484241"/>
                </a:lnTo>
                <a:lnTo>
                  <a:pt x="3423266" y="3484241"/>
                </a:lnTo>
                <a:lnTo>
                  <a:pt x="3423266"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1868271" y="3651390"/>
            <a:ext cx="4618371" cy="5070068"/>
          </a:xfrm>
          <a:custGeom>
            <a:avLst/>
            <a:gdLst/>
            <a:ahLst/>
            <a:cxnLst/>
            <a:rect l="l" t="t" r="r" b="b"/>
            <a:pathLst>
              <a:path w="4618371" h="5070068">
                <a:moveTo>
                  <a:pt x="0" y="0"/>
                </a:moveTo>
                <a:lnTo>
                  <a:pt x="4618371" y="0"/>
                </a:lnTo>
                <a:lnTo>
                  <a:pt x="4618371" y="5070068"/>
                </a:lnTo>
                <a:lnTo>
                  <a:pt x="0" y="50700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1028700" y="781050"/>
            <a:ext cx="16230600" cy="1564463"/>
          </a:xfrm>
          <a:prstGeom prst="rect">
            <a:avLst/>
          </a:prstGeom>
        </p:spPr>
        <p:txBody>
          <a:bodyPr lIns="0" tIns="0" rIns="0" bIns="0" rtlCol="0" anchor="t">
            <a:spAutoFit/>
          </a:bodyPr>
          <a:lstStyle/>
          <a:p>
            <a:pPr algn="ctr">
              <a:lnSpc>
                <a:spcPts val="12096"/>
              </a:lnSpc>
            </a:pPr>
            <a:r>
              <a:rPr lang="en-US" sz="8640">
                <a:solidFill>
                  <a:srgbClr val="FFFFFF"/>
                </a:solidFill>
                <a:latin typeface="Scripter"/>
                <a:ea typeface="Scripter"/>
                <a:cs typeface="Scripter"/>
                <a:sym typeface="Scripter"/>
              </a:rPr>
              <a:t>fitur yang terdapat dalam aplikasi</a:t>
            </a:r>
          </a:p>
        </p:txBody>
      </p:sp>
      <p:sp>
        <p:nvSpPr>
          <p:cNvPr id="9" name="Freeform 9"/>
          <p:cNvSpPr/>
          <p:nvPr/>
        </p:nvSpPr>
        <p:spPr>
          <a:xfrm rot="-5400000">
            <a:off x="2139977" y="1265945"/>
            <a:ext cx="6920734" cy="9915595"/>
          </a:xfrm>
          <a:custGeom>
            <a:avLst/>
            <a:gdLst/>
            <a:ahLst/>
            <a:cxnLst/>
            <a:rect l="l" t="t" r="r" b="b"/>
            <a:pathLst>
              <a:path w="6920734" h="9915595">
                <a:moveTo>
                  <a:pt x="0" y="0"/>
                </a:moveTo>
                <a:lnTo>
                  <a:pt x="6920734" y="0"/>
                </a:lnTo>
                <a:lnTo>
                  <a:pt x="6920734" y="9915595"/>
                </a:lnTo>
                <a:lnTo>
                  <a:pt x="0" y="9915595"/>
                </a:lnTo>
                <a:lnTo>
                  <a:pt x="0" y="0"/>
                </a:lnTo>
                <a:close/>
              </a:path>
            </a:pathLst>
          </a:custGeom>
          <a:blipFill>
            <a:blip r:embed="rId7">
              <a:extLst>
                <a:ext uri="{96DAC541-7B7A-43D3-8B79-37D633B846F1}">
                  <asvg:svgBlip xmlns:asvg="http://schemas.microsoft.com/office/drawing/2016/SVG/main" r:embed="rId8"/>
                </a:ext>
              </a:extLst>
            </a:blip>
            <a:stretch>
              <a:fillRect l="-519" r="-519"/>
            </a:stretch>
          </a:blipFill>
        </p:spPr>
      </p:sp>
      <p:sp>
        <p:nvSpPr>
          <p:cNvPr id="10" name="TextBox 10"/>
          <p:cNvSpPr txBox="1"/>
          <p:nvPr/>
        </p:nvSpPr>
        <p:spPr>
          <a:xfrm>
            <a:off x="1806244" y="2856923"/>
            <a:ext cx="8150002" cy="6647914"/>
          </a:xfrm>
          <a:prstGeom prst="rect">
            <a:avLst/>
          </a:prstGeom>
        </p:spPr>
        <p:txBody>
          <a:bodyPr lIns="0" tIns="0" rIns="0" bIns="0" rtlCol="0" anchor="t">
            <a:spAutoFit/>
          </a:bodyPr>
          <a:lstStyle/>
          <a:p>
            <a:pPr algn="l">
              <a:lnSpc>
                <a:spcPts val="5895"/>
              </a:lnSpc>
            </a:pPr>
            <a:r>
              <a:rPr lang="en-US" sz="4211">
                <a:solidFill>
                  <a:srgbClr val="000000"/>
                </a:solidFill>
                <a:latin typeface="Antic Bold"/>
                <a:ea typeface="Antic Bold"/>
                <a:cs typeface="Antic Bold"/>
                <a:sym typeface="Antic Bold"/>
              </a:rPr>
              <a:t>1.    Laman Login</a:t>
            </a:r>
          </a:p>
          <a:p>
            <a:pPr algn="l">
              <a:lnSpc>
                <a:spcPts val="5895"/>
              </a:lnSpc>
            </a:pPr>
            <a:r>
              <a:rPr lang="en-US" sz="4211">
                <a:solidFill>
                  <a:srgbClr val="000000"/>
                </a:solidFill>
                <a:latin typeface="Antic Bold"/>
                <a:ea typeface="Antic Bold"/>
                <a:cs typeface="Antic Bold"/>
                <a:sym typeface="Antic Bold"/>
              </a:rPr>
              <a:t>2.    Tempat Penginput USERNAME</a:t>
            </a:r>
          </a:p>
          <a:p>
            <a:pPr algn="l">
              <a:lnSpc>
                <a:spcPts val="5895"/>
              </a:lnSpc>
            </a:pPr>
            <a:r>
              <a:rPr lang="en-US" sz="4211">
                <a:solidFill>
                  <a:srgbClr val="000000"/>
                </a:solidFill>
                <a:latin typeface="Antic Bold"/>
                <a:ea typeface="Antic Bold"/>
                <a:cs typeface="Antic Bold"/>
                <a:sym typeface="Antic Bold"/>
              </a:rPr>
              <a:t>3.    Tempat Penginput PASSWORD</a:t>
            </a:r>
          </a:p>
          <a:p>
            <a:pPr algn="l">
              <a:lnSpc>
                <a:spcPts val="5895"/>
              </a:lnSpc>
            </a:pPr>
            <a:r>
              <a:rPr lang="en-US" sz="4211">
                <a:solidFill>
                  <a:srgbClr val="000000"/>
                </a:solidFill>
                <a:latin typeface="Antic Bold"/>
                <a:ea typeface="Antic Bold"/>
                <a:cs typeface="Antic Bold"/>
                <a:sym typeface="Antic Bold"/>
              </a:rPr>
              <a:t>4.    Button Login</a:t>
            </a:r>
          </a:p>
          <a:p>
            <a:pPr algn="l">
              <a:lnSpc>
                <a:spcPts val="5895"/>
              </a:lnSpc>
            </a:pPr>
            <a:r>
              <a:rPr lang="en-US" sz="4211">
                <a:solidFill>
                  <a:srgbClr val="000000"/>
                </a:solidFill>
                <a:latin typeface="Antic Bold"/>
                <a:ea typeface="Antic Bold"/>
                <a:cs typeface="Antic Bold"/>
                <a:sym typeface="Antic Bold"/>
              </a:rPr>
              <a:t>5.    Menu Mengganti Password</a:t>
            </a:r>
          </a:p>
          <a:p>
            <a:pPr algn="l">
              <a:lnSpc>
                <a:spcPts val="5895"/>
              </a:lnSpc>
            </a:pPr>
            <a:r>
              <a:rPr lang="en-US" sz="4211">
                <a:solidFill>
                  <a:srgbClr val="000000"/>
                </a:solidFill>
                <a:latin typeface="Antic Bold"/>
                <a:ea typeface="Antic Bold"/>
                <a:cs typeface="Antic Bold"/>
                <a:sym typeface="Antic Bold"/>
              </a:rPr>
              <a:t>6.    Menu Mengganti Biodata Pengguna</a:t>
            </a:r>
          </a:p>
          <a:p>
            <a:pPr algn="l">
              <a:lnSpc>
                <a:spcPts val="5895"/>
              </a:lnSpc>
            </a:pPr>
            <a:r>
              <a:rPr lang="en-US" sz="4211">
                <a:solidFill>
                  <a:srgbClr val="000000"/>
                </a:solidFill>
                <a:latin typeface="Antic Bold"/>
                <a:ea typeface="Antic Bold"/>
                <a:cs typeface="Antic Bold"/>
                <a:sym typeface="Antic Bold"/>
              </a:rPr>
              <a:t>7.    Menu Mengganti Foto Profil</a:t>
            </a:r>
          </a:p>
          <a:p>
            <a:pPr algn="l">
              <a:lnSpc>
                <a:spcPts val="5895"/>
              </a:lnSpc>
            </a:pPr>
            <a:r>
              <a:rPr lang="en-US" sz="4211">
                <a:solidFill>
                  <a:srgbClr val="000000"/>
                </a:solidFill>
                <a:latin typeface="Antic Bold"/>
                <a:ea typeface="Antic Bold"/>
                <a:cs typeface="Antic Bold"/>
                <a:sym typeface="Antic Bold"/>
              </a:rPr>
              <a:t>8.    Menu Mengganti USERNAME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5871076">
            <a:off x="-250277" y="8177639"/>
            <a:ext cx="985742" cy="1033543"/>
          </a:xfrm>
          <a:custGeom>
            <a:avLst/>
            <a:gdLst/>
            <a:ahLst/>
            <a:cxnLst/>
            <a:rect l="l" t="t" r="r" b="b"/>
            <a:pathLst>
              <a:path w="985742" h="1033543">
                <a:moveTo>
                  <a:pt x="0" y="0"/>
                </a:moveTo>
                <a:lnTo>
                  <a:pt x="985742" y="0"/>
                </a:lnTo>
                <a:lnTo>
                  <a:pt x="985742" y="1033543"/>
                </a:lnTo>
                <a:lnTo>
                  <a:pt x="0" y="10335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9991959">
            <a:off x="953233" y="9055351"/>
            <a:ext cx="985742" cy="1033543"/>
          </a:xfrm>
          <a:custGeom>
            <a:avLst/>
            <a:gdLst/>
            <a:ahLst/>
            <a:cxnLst/>
            <a:rect l="l" t="t" r="r" b="b"/>
            <a:pathLst>
              <a:path w="985742" h="1033543">
                <a:moveTo>
                  <a:pt x="0" y="0"/>
                </a:moveTo>
                <a:lnTo>
                  <a:pt x="985742" y="0"/>
                </a:lnTo>
                <a:lnTo>
                  <a:pt x="985742" y="1033543"/>
                </a:lnTo>
                <a:lnTo>
                  <a:pt x="0" y="10335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2245436">
            <a:off x="18558" y="9417593"/>
            <a:ext cx="985742" cy="1033543"/>
          </a:xfrm>
          <a:custGeom>
            <a:avLst/>
            <a:gdLst/>
            <a:ahLst/>
            <a:cxnLst/>
            <a:rect l="l" t="t" r="r" b="b"/>
            <a:pathLst>
              <a:path w="985742" h="1033543">
                <a:moveTo>
                  <a:pt x="0" y="0"/>
                </a:moveTo>
                <a:lnTo>
                  <a:pt x="985742" y="0"/>
                </a:lnTo>
                <a:lnTo>
                  <a:pt x="985742" y="1033543"/>
                </a:lnTo>
                <a:lnTo>
                  <a:pt x="0" y="103354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5400000">
            <a:off x="3129634" y="2454517"/>
            <a:ext cx="5565686" cy="7974166"/>
          </a:xfrm>
          <a:custGeom>
            <a:avLst/>
            <a:gdLst/>
            <a:ahLst/>
            <a:cxnLst/>
            <a:rect l="l" t="t" r="r" b="b"/>
            <a:pathLst>
              <a:path w="5565686" h="7974166">
                <a:moveTo>
                  <a:pt x="0" y="0"/>
                </a:moveTo>
                <a:lnTo>
                  <a:pt x="5565686" y="0"/>
                </a:lnTo>
                <a:lnTo>
                  <a:pt x="5565686" y="7974167"/>
                </a:lnTo>
                <a:lnTo>
                  <a:pt x="0" y="7974167"/>
                </a:lnTo>
                <a:lnTo>
                  <a:pt x="0" y="0"/>
                </a:lnTo>
                <a:close/>
              </a:path>
            </a:pathLst>
          </a:custGeom>
          <a:blipFill>
            <a:blip r:embed="rId9">
              <a:extLst>
                <a:ext uri="{96DAC541-7B7A-43D3-8B79-37D633B846F1}">
                  <asvg:svgBlip xmlns:asvg="http://schemas.microsoft.com/office/drawing/2016/SVG/main" r:embed="rId10"/>
                </a:ext>
              </a:extLst>
            </a:blip>
            <a:stretch>
              <a:fillRect l="-519" r="-519"/>
            </a:stretch>
          </a:blipFill>
        </p:spPr>
      </p:sp>
      <p:sp>
        <p:nvSpPr>
          <p:cNvPr id="7" name="TextBox 7"/>
          <p:cNvSpPr txBox="1"/>
          <p:nvPr/>
        </p:nvSpPr>
        <p:spPr>
          <a:xfrm>
            <a:off x="2415218" y="3946150"/>
            <a:ext cx="7031637" cy="5008626"/>
          </a:xfrm>
          <a:prstGeom prst="rect">
            <a:avLst/>
          </a:prstGeom>
        </p:spPr>
        <p:txBody>
          <a:bodyPr lIns="0" tIns="0" rIns="0" bIns="0" rtlCol="0" anchor="t">
            <a:spAutoFit/>
          </a:bodyPr>
          <a:lstStyle/>
          <a:p>
            <a:pPr marL="977143" lvl="1" indent="-488572" algn="l">
              <a:lnSpc>
                <a:spcPts val="5657"/>
              </a:lnSpc>
              <a:buFont typeface="Arial"/>
              <a:buChar char="•"/>
            </a:pPr>
            <a:r>
              <a:rPr lang="en-US" sz="4525">
                <a:solidFill>
                  <a:srgbClr val="000000"/>
                </a:solidFill>
                <a:latin typeface="Antic Bold"/>
                <a:ea typeface="Antic Bold"/>
                <a:cs typeface="Antic Bold"/>
                <a:sym typeface="Antic Bold"/>
              </a:rPr>
              <a:t>mulai</a:t>
            </a:r>
          </a:p>
          <a:p>
            <a:pPr marL="977143" lvl="1" indent="-488572" algn="just">
              <a:lnSpc>
                <a:spcPts val="5657"/>
              </a:lnSpc>
              <a:buFont typeface="Arial"/>
              <a:buChar char="•"/>
            </a:pPr>
            <a:r>
              <a:rPr lang="en-US" sz="4525">
                <a:solidFill>
                  <a:srgbClr val="000000"/>
                </a:solidFill>
                <a:latin typeface="Antic Bold"/>
                <a:ea typeface="Antic Bold"/>
                <a:cs typeface="Antic Bold"/>
                <a:sym typeface="Antic Bold"/>
              </a:rPr>
              <a:t>masukkan id</a:t>
            </a:r>
          </a:p>
          <a:p>
            <a:pPr marL="977143" lvl="1" indent="-488572" algn="just">
              <a:lnSpc>
                <a:spcPts val="5657"/>
              </a:lnSpc>
              <a:buFont typeface="Arial"/>
              <a:buChar char="•"/>
            </a:pPr>
            <a:r>
              <a:rPr lang="en-US" sz="4525">
                <a:solidFill>
                  <a:srgbClr val="000000"/>
                </a:solidFill>
                <a:latin typeface="Antic Bold"/>
                <a:ea typeface="Antic Bold"/>
                <a:cs typeface="Antic Bold"/>
                <a:sym typeface="Antic Bold"/>
              </a:rPr>
              <a:t>masukkan pasword</a:t>
            </a:r>
          </a:p>
          <a:p>
            <a:pPr marL="977143" lvl="1" indent="-488572" algn="just">
              <a:lnSpc>
                <a:spcPts val="5657"/>
              </a:lnSpc>
              <a:buFont typeface="Arial"/>
              <a:buChar char="•"/>
            </a:pPr>
            <a:r>
              <a:rPr lang="en-US" sz="4525">
                <a:solidFill>
                  <a:srgbClr val="000000"/>
                </a:solidFill>
                <a:latin typeface="Antic Bold"/>
                <a:ea typeface="Antic Bold"/>
                <a:cs typeface="Antic Bold"/>
                <a:sym typeface="Antic Bold"/>
              </a:rPr>
              <a:t>tampilan pilihan program</a:t>
            </a:r>
          </a:p>
          <a:p>
            <a:pPr marL="977143" lvl="1" indent="-488572" algn="just">
              <a:lnSpc>
                <a:spcPts val="5657"/>
              </a:lnSpc>
              <a:buFont typeface="Arial"/>
              <a:buChar char="•"/>
            </a:pPr>
            <a:r>
              <a:rPr lang="en-US" sz="4525">
                <a:solidFill>
                  <a:srgbClr val="000000"/>
                </a:solidFill>
                <a:latin typeface="Antic Bold"/>
                <a:ea typeface="Antic Bold"/>
                <a:cs typeface="Antic Bold"/>
                <a:sym typeface="Antic Bold"/>
              </a:rPr>
              <a:t>tampilan pilihan apakah ingin diulang</a:t>
            </a:r>
          </a:p>
          <a:p>
            <a:pPr marL="977143" lvl="1" indent="-488572" algn="just">
              <a:lnSpc>
                <a:spcPts val="5657"/>
              </a:lnSpc>
              <a:buFont typeface="Arial"/>
              <a:buChar char="•"/>
            </a:pPr>
            <a:r>
              <a:rPr lang="en-US" sz="4525">
                <a:solidFill>
                  <a:srgbClr val="000000"/>
                </a:solidFill>
                <a:latin typeface="Antic Bold"/>
                <a:ea typeface="Antic Bold"/>
                <a:cs typeface="Antic Bold"/>
                <a:sym typeface="Antic Bold"/>
              </a:rPr>
              <a:t>selesai</a:t>
            </a:r>
          </a:p>
        </p:txBody>
      </p:sp>
      <p:grpSp>
        <p:nvGrpSpPr>
          <p:cNvPr id="8" name="Group 8"/>
          <p:cNvGrpSpPr/>
          <p:nvPr/>
        </p:nvGrpSpPr>
        <p:grpSpPr>
          <a:xfrm>
            <a:off x="642546" y="813064"/>
            <a:ext cx="17035072" cy="1800486"/>
            <a:chOff x="0" y="0"/>
            <a:chExt cx="4486603" cy="474202"/>
          </a:xfrm>
        </p:grpSpPr>
        <p:sp>
          <p:nvSpPr>
            <p:cNvPr id="9" name="Freeform 9"/>
            <p:cNvSpPr/>
            <p:nvPr/>
          </p:nvSpPr>
          <p:spPr>
            <a:xfrm>
              <a:off x="0" y="0"/>
              <a:ext cx="4486603" cy="474202"/>
            </a:xfrm>
            <a:custGeom>
              <a:avLst/>
              <a:gdLst/>
              <a:ahLst/>
              <a:cxnLst/>
              <a:rect l="l" t="t" r="r" b="b"/>
              <a:pathLst>
                <a:path w="4486603" h="474202">
                  <a:moveTo>
                    <a:pt x="4486603" y="0"/>
                  </a:moveTo>
                  <a:lnTo>
                    <a:pt x="0" y="0"/>
                  </a:lnTo>
                  <a:lnTo>
                    <a:pt x="101600" y="237101"/>
                  </a:lnTo>
                  <a:lnTo>
                    <a:pt x="0" y="474202"/>
                  </a:lnTo>
                  <a:lnTo>
                    <a:pt x="4486603" y="474202"/>
                  </a:lnTo>
                  <a:lnTo>
                    <a:pt x="4385003" y="237101"/>
                  </a:lnTo>
                  <a:lnTo>
                    <a:pt x="4486603" y="0"/>
                  </a:lnTo>
                  <a:close/>
                </a:path>
              </a:pathLst>
            </a:custGeom>
            <a:solidFill>
              <a:srgbClr val="3D4984"/>
            </a:solidFill>
          </p:spPr>
        </p:sp>
        <p:sp>
          <p:nvSpPr>
            <p:cNvPr id="10" name="TextBox 10"/>
            <p:cNvSpPr txBox="1"/>
            <p:nvPr/>
          </p:nvSpPr>
          <p:spPr>
            <a:xfrm>
              <a:off x="88900" y="-38100"/>
              <a:ext cx="4308803" cy="512302"/>
            </a:xfrm>
            <a:prstGeom prst="rect">
              <a:avLst/>
            </a:prstGeom>
          </p:spPr>
          <p:txBody>
            <a:bodyPr lIns="50800" tIns="50800" rIns="50800" bIns="50800" rtlCol="0" anchor="ctr"/>
            <a:lstStyle/>
            <a:p>
              <a:pPr algn="ctr">
                <a:lnSpc>
                  <a:spcPts val="2748"/>
                </a:lnSpc>
              </a:pPr>
              <a:endParaRPr/>
            </a:p>
          </p:txBody>
        </p:sp>
      </p:grpSp>
      <p:sp>
        <p:nvSpPr>
          <p:cNvPr id="11" name="TextBox 11"/>
          <p:cNvSpPr txBox="1"/>
          <p:nvPr/>
        </p:nvSpPr>
        <p:spPr>
          <a:xfrm>
            <a:off x="1028700" y="733425"/>
            <a:ext cx="16230600" cy="1812931"/>
          </a:xfrm>
          <a:prstGeom prst="rect">
            <a:avLst/>
          </a:prstGeom>
        </p:spPr>
        <p:txBody>
          <a:bodyPr lIns="0" tIns="0" rIns="0" bIns="0" rtlCol="0" anchor="t">
            <a:spAutoFit/>
          </a:bodyPr>
          <a:lstStyle/>
          <a:p>
            <a:pPr algn="ctr">
              <a:lnSpc>
                <a:spcPts val="13999"/>
              </a:lnSpc>
            </a:pPr>
            <a:r>
              <a:rPr lang="en-US" sz="9999">
                <a:solidFill>
                  <a:srgbClr val="FFFFFF"/>
                </a:solidFill>
                <a:latin typeface="Scripter"/>
                <a:ea typeface="Scripter"/>
                <a:cs typeface="Scripter"/>
                <a:sym typeface="Scripter"/>
              </a:rPr>
              <a:t>alur kerja aplikasi</a:t>
            </a:r>
          </a:p>
        </p:txBody>
      </p:sp>
      <p:sp>
        <p:nvSpPr>
          <p:cNvPr id="12" name="Freeform 12"/>
          <p:cNvSpPr/>
          <p:nvPr/>
        </p:nvSpPr>
        <p:spPr>
          <a:xfrm rot="-10800000">
            <a:off x="14655410" y="7149579"/>
            <a:ext cx="3946039" cy="4016325"/>
          </a:xfrm>
          <a:custGeom>
            <a:avLst/>
            <a:gdLst/>
            <a:ahLst/>
            <a:cxnLst/>
            <a:rect l="l" t="t" r="r" b="b"/>
            <a:pathLst>
              <a:path w="3946039" h="4016325">
                <a:moveTo>
                  <a:pt x="0" y="0"/>
                </a:moveTo>
                <a:lnTo>
                  <a:pt x="3946039" y="0"/>
                </a:lnTo>
                <a:lnTo>
                  <a:pt x="3946039" y="4016324"/>
                </a:lnTo>
                <a:lnTo>
                  <a:pt x="0" y="401632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 name="Freeform 13"/>
          <p:cNvSpPr/>
          <p:nvPr/>
        </p:nvSpPr>
        <p:spPr>
          <a:xfrm>
            <a:off x="12040954" y="3210585"/>
            <a:ext cx="4177065" cy="3706196"/>
          </a:xfrm>
          <a:custGeom>
            <a:avLst/>
            <a:gdLst/>
            <a:ahLst/>
            <a:cxnLst/>
            <a:rect l="l" t="t" r="r" b="b"/>
            <a:pathLst>
              <a:path w="4177065" h="3706196">
                <a:moveTo>
                  <a:pt x="0" y="0"/>
                </a:moveTo>
                <a:lnTo>
                  <a:pt x="4177065" y="0"/>
                </a:lnTo>
                <a:lnTo>
                  <a:pt x="4177065" y="3706196"/>
                </a:lnTo>
                <a:lnTo>
                  <a:pt x="0" y="370619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360171" y="9258300"/>
            <a:ext cx="19459526" cy="1231556"/>
            <a:chOff x="0" y="0"/>
            <a:chExt cx="13180282" cy="834155"/>
          </a:xfrm>
        </p:grpSpPr>
        <p:sp>
          <p:nvSpPr>
            <p:cNvPr id="4" name="Freeform 4"/>
            <p:cNvSpPr/>
            <p:nvPr/>
          </p:nvSpPr>
          <p:spPr>
            <a:xfrm>
              <a:off x="0" y="0"/>
              <a:ext cx="13180282" cy="834155"/>
            </a:xfrm>
            <a:custGeom>
              <a:avLst/>
              <a:gdLst/>
              <a:ahLst/>
              <a:cxnLst/>
              <a:rect l="l" t="t" r="r" b="b"/>
              <a:pathLst>
                <a:path w="13180282" h="834155">
                  <a:moveTo>
                    <a:pt x="13180282" y="0"/>
                  </a:moveTo>
                  <a:lnTo>
                    <a:pt x="0" y="0"/>
                  </a:lnTo>
                  <a:lnTo>
                    <a:pt x="101600" y="417077"/>
                  </a:lnTo>
                  <a:lnTo>
                    <a:pt x="0" y="834155"/>
                  </a:lnTo>
                  <a:lnTo>
                    <a:pt x="13180282" y="834155"/>
                  </a:lnTo>
                  <a:lnTo>
                    <a:pt x="13078682" y="417077"/>
                  </a:lnTo>
                  <a:lnTo>
                    <a:pt x="13180282" y="0"/>
                  </a:lnTo>
                  <a:close/>
                </a:path>
              </a:pathLst>
            </a:custGeom>
            <a:solidFill>
              <a:srgbClr val="3D4984"/>
            </a:solidFill>
          </p:spPr>
        </p:sp>
        <p:sp>
          <p:nvSpPr>
            <p:cNvPr id="5" name="TextBox 5"/>
            <p:cNvSpPr txBox="1"/>
            <p:nvPr/>
          </p:nvSpPr>
          <p:spPr>
            <a:xfrm>
              <a:off x="88900" y="-38100"/>
              <a:ext cx="13002482" cy="872255"/>
            </a:xfrm>
            <a:prstGeom prst="rect">
              <a:avLst/>
            </a:prstGeom>
          </p:spPr>
          <p:txBody>
            <a:bodyPr lIns="50800" tIns="50800" rIns="50800" bIns="50800" rtlCol="0" anchor="ctr"/>
            <a:lstStyle/>
            <a:p>
              <a:pPr algn="ctr">
                <a:lnSpc>
                  <a:spcPts val="2748"/>
                </a:lnSpc>
              </a:pPr>
              <a:endParaRPr/>
            </a:p>
          </p:txBody>
        </p:sp>
      </p:grpSp>
      <p:sp>
        <p:nvSpPr>
          <p:cNvPr id="6" name="Freeform 6"/>
          <p:cNvSpPr/>
          <p:nvPr/>
        </p:nvSpPr>
        <p:spPr>
          <a:xfrm>
            <a:off x="1367344" y="457873"/>
            <a:ext cx="15553313" cy="8470541"/>
          </a:xfrm>
          <a:custGeom>
            <a:avLst/>
            <a:gdLst/>
            <a:ahLst/>
            <a:cxnLst/>
            <a:rect l="l" t="t" r="r" b="b"/>
            <a:pathLst>
              <a:path w="15553313" h="8470541">
                <a:moveTo>
                  <a:pt x="0" y="0"/>
                </a:moveTo>
                <a:lnTo>
                  <a:pt x="15553312" y="0"/>
                </a:lnTo>
                <a:lnTo>
                  <a:pt x="15553312" y="8470541"/>
                </a:lnTo>
                <a:lnTo>
                  <a:pt x="0" y="8470541"/>
                </a:lnTo>
                <a:lnTo>
                  <a:pt x="0" y="0"/>
                </a:lnTo>
                <a:close/>
              </a:path>
            </a:pathLst>
          </a:custGeom>
          <a:blipFill>
            <a:blip r:embed="rId3"/>
            <a:stretch>
              <a:fillRect l="-3788" r="-3788"/>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360171" y="9258300"/>
            <a:ext cx="19459526" cy="1231556"/>
            <a:chOff x="0" y="0"/>
            <a:chExt cx="13180282" cy="834155"/>
          </a:xfrm>
        </p:grpSpPr>
        <p:sp>
          <p:nvSpPr>
            <p:cNvPr id="4" name="Freeform 4"/>
            <p:cNvSpPr/>
            <p:nvPr/>
          </p:nvSpPr>
          <p:spPr>
            <a:xfrm>
              <a:off x="0" y="0"/>
              <a:ext cx="13180282" cy="834155"/>
            </a:xfrm>
            <a:custGeom>
              <a:avLst/>
              <a:gdLst/>
              <a:ahLst/>
              <a:cxnLst/>
              <a:rect l="l" t="t" r="r" b="b"/>
              <a:pathLst>
                <a:path w="13180282" h="834155">
                  <a:moveTo>
                    <a:pt x="13180282" y="0"/>
                  </a:moveTo>
                  <a:lnTo>
                    <a:pt x="0" y="0"/>
                  </a:lnTo>
                  <a:lnTo>
                    <a:pt x="101600" y="417077"/>
                  </a:lnTo>
                  <a:lnTo>
                    <a:pt x="0" y="834155"/>
                  </a:lnTo>
                  <a:lnTo>
                    <a:pt x="13180282" y="834155"/>
                  </a:lnTo>
                  <a:lnTo>
                    <a:pt x="13078682" y="417077"/>
                  </a:lnTo>
                  <a:lnTo>
                    <a:pt x="13180282" y="0"/>
                  </a:lnTo>
                  <a:close/>
                </a:path>
              </a:pathLst>
            </a:custGeom>
            <a:solidFill>
              <a:srgbClr val="3D4984"/>
            </a:solidFill>
          </p:spPr>
        </p:sp>
        <p:sp>
          <p:nvSpPr>
            <p:cNvPr id="5" name="TextBox 5"/>
            <p:cNvSpPr txBox="1"/>
            <p:nvPr/>
          </p:nvSpPr>
          <p:spPr>
            <a:xfrm>
              <a:off x="88900" y="-38100"/>
              <a:ext cx="13002482" cy="872255"/>
            </a:xfrm>
            <a:prstGeom prst="rect">
              <a:avLst/>
            </a:prstGeom>
          </p:spPr>
          <p:txBody>
            <a:bodyPr lIns="50800" tIns="50800" rIns="50800" bIns="50800" rtlCol="0" anchor="ctr"/>
            <a:lstStyle/>
            <a:p>
              <a:pPr algn="ctr">
                <a:lnSpc>
                  <a:spcPts val="2748"/>
                </a:lnSpc>
              </a:pPr>
              <a:endParaRPr/>
            </a:p>
          </p:txBody>
        </p:sp>
      </p:grpSp>
      <p:sp>
        <p:nvSpPr>
          <p:cNvPr id="6" name="Freeform 6"/>
          <p:cNvSpPr/>
          <p:nvPr/>
        </p:nvSpPr>
        <p:spPr>
          <a:xfrm>
            <a:off x="1155952" y="607018"/>
            <a:ext cx="16427280" cy="8398447"/>
          </a:xfrm>
          <a:custGeom>
            <a:avLst/>
            <a:gdLst/>
            <a:ahLst/>
            <a:cxnLst/>
            <a:rect l="l" t="t" r="r" b="b"/>
            <a:pathLst>
              <a:path w="16427280" h="8398447">
                <a:moveTo>
                  <a:pt x="0" y="0"/>
                </a:moveTo>
                <a:lnTo>
                  <a:pt x="16427280" y="0"/>
                </a:lnTo>
                <a:lnTo>
                  <a:pt x="16427280" y="8398447"/>
                </a:lnTo>
                <a:lnTo>
                  <a:pt x="0" y="8398447"/>
                </a:lnTo>
                <a:lnTo>
                  <a:pt x="0" y="0"/>
                </a:lnTo>
                <a:close/>
              </a:path>
            </a:pathLst>
          </a:custGeom>
          <a:blipFill>
            <a:blip r:embed="rId3"/>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642546" y="682061"/>
            <a:ext cx="17002907" cy="1800486"/>
            <a:chOff x="0" y="0"/>
            <a:chExt cx="4478132" cy="474202"/>
          </a:xfrm>
        </p:grpSpPr>
        <p:sp>
          <p:nvSpPr>
            <p:cNvPr id="4" name="Freeform 4"/>
            <p:cNvSpPr/>
            <p:nvPr/>
          </p:nvSpPr>
          <p:spPr>
            <a:xfrm>
              <a:off x="0" y="0"/>
              <a:ext cx="4478132" cy="474202"/>
            </a:xfrm>
            <a:custGeom>
              <a:avLst/>
              <a:gdLst/>
              <a:ahLst/>
              <a:cxnLst/>
              <a:rect l="l" t="t" r="r" b="b"/>
              <a:pathLst>
                <a:path w="4478132" h="474202">
                  <a:moveTo>
                    <a:pt x="4478132" y="0"/>
                  </a:moveTo>
                  <a:lnTo>
                    <a:pt x="0" y="0"/>
                  </a:lnTo>
                  <a:lnTo>
                    <a:pt x="101600" y="237101"/>
                  </a:lnTo>
                  <a:lnTo>
                    <a:pt x="0" y="474202"/>
                  </a:lnTo>
                  <a:lnTo>
                    <a:pt x="4478132" y="474202"/>
                  </a:lnTo>
                  <a:lnTo>
                    <a:pt x="4376532" y="237101"/>
                  </a:lnTo>
                  <a:lnTo>
                    <a:pt x="4478132" y="0"/>
                  </a:lnTo>
                  <a:close/>
                </a:path>
              </a:pathLst>
            </a:custGeom>
            <a:solidFill>
              <a:srgbClr val="3D4984"/>
            </a:solidFill>
          </p:spPr>
        </p:sp>
        <p:sp>
          <p:nvSpPr>
            <p:cNvPr id="5" name="TextBox 5"/>
            <p:cNvSpPr txBox="1"/>
            <p:nvPr/>
          </p:nvSpPr>
          <p:spPr>
            <a:xfrm>
              <a:off x="88900" y="-38100"/>
              <a:ext cx="4300332" cy="512302"/>
            </a:xfrm>
            <a:prstGeom prst="rect">
              <a:avLst/>
            </a:prstGeom>
          </p:spPr>
          <p:txBody>
            <a:bodyPr lIns="50800" tIns="50800" rIns="50800" bIns="50800" rtlCol="0" anchor="ctr"/>
            <a:lstStyle/>
            <a:p>
              <a:pPr algn="ctr">
                <a:lnSpc>
                  <a:spcPts val="2748"/>
                </a:lnSpc>
              </a:pPr>
              <a:endParaRPr/>
            </a:p>
          </p:txBody>
        </p:sp>
      </p:grpSp>
      <p:sp>
        <p:nvSpPr>
          <p:cNvPr id="6" name="TextBox 6"/>
          <p:cNvSpPr txBox="1"/>
          <p:nvPr/>
        </p:nvSpPr>
        <p:spPr>
          <a:xfrm>
            <a:off x="1028700" y="528203"/>
            <a:ext cx="16230600" cy="1812928"/>
          </a:xfrm>
          <a:prstGeom prst="rect">
            <a:avLst/>
          </a:prstGeom>
        </p:spPr>
        <p:txBody>
          <a:bodyPr lIns="0" tIns="0" rIns="0" bIns="0" rtlCol="0" anchor="t">
            <a:spAutoFit/>
          </a:bodyPr>
          <a:lstStyle/>
          <a:p>
            <a:pPr algn="ctr">
              <a:lnSpc>
                <a:spcPts val="13999"/>
              </a:lnSpc>
            </a:pPr>
            <a:r>
              <a:rPr lang="en-US" sz="9999">
                <a:solidFill>
                  <a:srgbClr val="FFFFFF"/>
                </a:solidFill>
                <a:latin typeface="Scripter"/>
                <a:ea typeface="Scripter"/>
                <a:cs typeface="Scripter"/>
                <a:sym typeface="Scripter"/>
              </a:rPr>
              <a:t>rancangan sketsa aplikasi</a:t>
            </a:r>
          </a:p>
        </p:txBody>
      </p:sp>
      <p:sp>
        <p:nvSpPr>
          <p:cNvPr id="7" name="Freeform 7"/>
          <p:cNvSpPr/>
          <p:nvPr/>
        </p:nvSpPr>
        <p:spPr>
          <a:xfrm rot="5790298" flipH="1">
            <a:off x="15316419" y="6887781"/>
            <a:ext cx="4658070" cy="4741038"/>
          </a:xfrm>
          <a:custGeom>
            <a:avLst/>
            <a:gdLst/>
            <a:ahLst/>
            <a:cxnLst/>
            <a:rect l="l" t="t" r="r" b="b"/>
            <a:pathLst>
              <a:path w="4658070" h="4741038">
                <a:moveTo>
                  <a:pt x="4658070" y="0"/>
                </a:moveTo>
                <a:lnTo>
                  <a:pt x="0" y="0"/>
                </a:lnTo>
                <a:lnTo>
                  <a:pt x="0" y="4741038"/>
                </a:lnTo>
                <a:lnTo>
                  <a:pt x="4658070" y="4741038"/>
                </a:lnTo>
                <a:lnTo>
                  <a:pt x="465807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548671" y="8549709"/>
            <a:ext cx="2382434" cy="2508718"/>
            <a:chOff x="0" y="0"/>
            <a:chExt cx="3176579" cy="3344957"/>
          </a:xfrm>
        </p:grpSpPr>
        <p:sp>
          <p:nvSpPr>
            <p:cNvPr id="9" name="Freeform 9"/>
            <p:cNvSpPr/>
            <p:nvPr/>
          </p:nvSpPr>
          <p:spPr>
            <a:xfrm rot="5871076">
              <a:off x="115178" y="56095"/>
              <a:ext cx="1314322" cy="1378057"/>
            </a:xfrm>
            <a:custGeom>
              <a:avLst/>
              <a:gdLst/>
              <a:ahLst/>
              <a:cxnLst/>
              <a:rect l="l" t="t" r="r" b="b"/>
              <a:pathLst>
                <a:path w="1314322" h="1378057">
                  <a:moveTo>
                    <a:pt x="0" y="0"/>
                  </a:moveTo>
                  <a:lnTo>
                    <a:pt x="1314322" y="0"/>
                  </a:lnTo>
                  <a:lnTo>
                    <a:pt x="1314322" y="1378057"/>
                  </a:lnTo>
                  <a:lnTo>
                    <a:pt x="0" y="13780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9991959">
              <a:off x="1719858" y="1226379"/>
              <a:ext cx="1314322" cy="1378057"/>
            </a:xfrm>
            <a:custGeom>
              <a:avLst/>
              <a:gdLst/>
              <a:ahLst/>
              <a:cxnLst/>
              <a:rect l="l" t="t" r="r" b="b"/>
              <a:pathLst>
                <a:path w="1314322" h="1378057">
                  <a:moveTo>
                    <a:pt x="0" y="0"/>
                  </a:moveTo>
                  <a:lnTo>
                    <a:pt x="1314322" y="0"/>
                  </a:lnTo>
                  <a:lnTo>
                    <a:pt x="1314322" y="1378057"/>
                  </a:lnTo>
                  <a:lnTo>
                    <a:pt x="0" y="137805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rot="2245436">
              <a:off x="473625" y="1709367"/>
              <a:ext cx="1314322" cy="1378057"/>
            </a:xfrm>
            <a:custGeom>
              <a:avLst/>
              <a:gdLst/>
              <a:ahLst/>
              <a:cxnLst/>
              <a:rect l="l" t="t" r="r" b="b"/>
              <a:pathLst>
                <a:path w="1314322" h="1378057">
                  <a:moveTo>
                    <a:pt x="0" y="0"/>
                  </a:moveTo>
                  <a:lnTo>
                    <a:pt x="1314322" y="0"/>
                  </a:lnTo>
                  <a:lnTo>
                    <a:pt x="1314322" y="1378058"/>
                  </a:lnTo>
                  <a:lnTo>
                    <a:pt x="0" y="137805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grpSp>
        <p:nvGrpSpPr>
          <p:cNvPr id="12" name="Group 12"/>
          <p:cNvGrpSpPr/>
          <p:nvPr/>
        </p:nvGrpSpPr>
        <p:grpSpPr>
          <a:xfrm>
            <a:off x="2373749" y="2341131"/>
            <a:ext cx="13540501" cy="7730649"/>
            <a:chOff x="0" y="0"/>
            <a:chExt cx="18054002" cy="10307532"/>
          </a:xfrm>
        </p:grpSpPr>
        <p:grpSp>
          <p:nvGrpSpPr>
            <p:cNvPr id="13" name="Group 13"/>
            <p:cNvGrpSpPr/>
            <p:nvPr/>
          </p:nvGrpSpPr>
          <p:grpSpPr>
            <a:xfrm rot="-208414">
              <a:off x="259418" y="516605"/>
              <a:ext cx="17328616" cy="9088764"/>
              <a:chOff x="0" y="0"/>
              <a:chExt cx="3077638" cy="1614204"/>
            </a:xfrm>
          </p:grpSpPr>
          <p:sp>
            <p:nvSpPr>
              <p:cNvPr id="14" name="Freeform 14"/>
              <p:cNvSpPr/>
              <p:nvPr/>
            </p:nvSpPr>
            <p:spPr>
              <a:xfrm>
                <a:off x="0" y="0"/>
                <a:ext cx="3077638" cy="1614204"/>
              </a:xfrm>
              <a:custGeom>
                <a:avLst/>
                <a:gdLst/>
                <a:ahLst/>
                <a:cxnLst/>
                <a:rect l="l" t="t" r="r" b="b"/>
                <a:pathLst>
                  <a:path w="3077638" h="1614204">
                    <a:moveTo>
                      <a:pt x="0" y="0"/>
                    </a:moveTo>
                    <a:lnTo>
                      <a:pt x="3077638" y="0"/>
                    </a:lnTo>
                    <a:lnTo>
                      <a:pt x="3077638" y="1614204"/>
                    </a:lnTo>
                    <a:lnTo>
                      <a:pt x="0" y="1614204"/>
                    </a:lnTo>
                    <a:close/>
                  </a:path>
                </a:pathLst>
              </a:custGeom>
              <a:solidFill>
                <a:srgbClr val="FFFFFF"/>
              </a:solidFill>
              <a:ln w="38100" cap="sq">
                <a:solidFill>
                  <a:srgbClr val="3D4984"/>
                </a:solidFill>
                <a:prstDash val="solid"/>
                <a:miter/>
              </a:ln>
            </p:spPr>
          </p:sp>
          <p:sp>
            <p:nvSpPr>
              <p:cNvPr id="15" name="TextBox 15"/>
              <p:cNvSpPr txBox="1"/>
              <p:nvPr/>
            </p:nvSpPr>
            <p:spPr>
              <a:xfrm>
                <a:off x="0" y="-28575"/>
                <a:ext cx="3077638" cy="1642779"/>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rot="191834">
              <a:off x="485416" y="742603"/>
              <a:ext cx="17328616" cy="9088764"/>
              <a:chOff x="0" y="0"/>
              <a:chExt cx="3077638" cy="1614204"/>
            </a:xfrm>
          </p:grpSpPr>
          <p:sp>
            <p:nvSpPr>
              <p:cNvPr id="17" name="Freeform 17"/>
              <p:cNvSpPr/>
              <p:nvPr/>
            </p:nvSpPr>
            <p:spPr>
              <a:xfrm>
                <a:off x="0" y="0"/>
                <a:ext cx="3077638" cy="1614204"/>
              </a:xfrm>
              <a:custGeom>
                <a:avLst/>
                <a:gdLst/>
                <a:ahLst/>
                <a:cxnLst/>
                <a:rect l="l" t="t" r="r" b="b"/>
                <a:pathLst>
                  <a:path w="3077638" h="1614204">
                    <a:moveTo>
                      <a:pt x="0" y="0"/>
                    </a:moveTo>
                    <a:lnTo>
                      <a:pt x="3077638" y="0"/>
                    </a:lnTo>
                    <a:lnTo>
                      <a:pt x="3077638" y="1614204"/>
                    </a:lnTo>
                    <a:lnTo>
                      <a:pt x="0" y="1614204"/>
                    </a:lnTo>
                    <a:close/>
                  </a:path>
                </a:pathLst>
              </a:custGeom>
              <a:solidFill>
                <a:srgbClr val="FFFFFF"/>
              </a:solidFill>
              <a:ln w="38100" cap="sq">
                <a:solidFill>
                  <a:srgbClr val="3D4984"/>
                </a:solidFill>
                <a:prstDash val="solid"/>
                <a:miter/>
              </a:ln>
            </p:spPr>
          </p:sp>
          <p:sp>
            <p:nvSpPr>
              <p:cNvPr id="18" name="TextBox 18"/>
              <p:cNvSpPr txBox="1"/>
              <p:nvPr/>
            </p:nvSpPr>
            <p:spPr>
              <a:xfrm>
                <a:off x="0" y="-28575"/>
                <a:ext cx="3077638" cy="1642779"/>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rot="-66823">
              <a:off x="485416" y="742603"/>
              <a:ext cx="17328616" cy="9088764"/>
              <a:chOff x="0" y="0"/>
              <a:chExt cx="3077638" cy="1614204"/>
            </a:xfrm>
          </p:grpSpPr>
          <p:sp>
            <p:nvSpPr>
              <p:cNvPr id="20" name="Freeform 20"/>
              <p:cNvSpPr/>
              <p:nvPr/>
            </p:nvSpPr>
            <p:spPr>
              <a:xfrm>
                <a:off x="0" y="0"/>
                <a:ext cx="3077638" cy="1614204"/>
              </a:xfrm>
              <a:custGeom>
                <a:avLst/>
                <a:gdLst/>
                <a:ahLst/>
                <a:cxnLst/>
                <a:rect l="l" t="t" r="r" b="b"/>
                <a:pathLst>
                  <a:path w="3077638" h="1614204">
                    <a:moveTo>
                      <a:pt x="0" y="0"/>
                    </a:moveTo>
                    <a:lnTo>
                      <a:pt x="3077638" y="0"/>
                    </a:lnTo>
                    <a:lnTo>
                      <a:pt x="3077638" y="1614204"/>
                    </a:lnTo>
                    <a:lnTo>
                      <a:pt x="0" y="1614204"/>
                    </a:lnTo>
                    <a:close/>
                  </a:path>
                </a:pathLst>
              </a:custGeom>
              <a:solidFill>
                <a:srgbClr val="FFFFFF"/>
              </a:solidFill>
              <a:ln w="38100" cap="sq">
                <a:solidFill>
                  <a:srgbClr val="3D4984"/>
                </a:solidFill>
                <a:prstDash val="solid"/>
                <a:miter/>
              </a:ln>
            </p:spPr>
          </p:sp>
          <p:sp>
            <p:nvSpPr>
              <p:cNvPr id="21" name="TextBox 21"/>
              <p:cNvSpPr txBox="1"/>
              <p:nvPr/>
            </p:nvSpPr>
            <p:spPr>
              <a:xfrm>
                <a:off x="0" y="-28575"/>
                <a:ext cx="3077638" cy="1642779"/>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485416" y="742603"/>
              <a:ext cx="17328616" cy="9088764"/>
              <a:chOff x="0" y="0"/>
              <a:chExt cx="3077638" cy="1614204"/>
            </a:xfrm>
          </p:grpSpPr>
          <p:sp>
            <p:nvSpPr>
              <p:cNvPr id="23" name="Freeform 23"/>
              <p:cNvSpPr/>
              <p:nvPr/>
            </p:nvSpPr>
            <p:spPr>
              <a:xfrm>
                <a:off x="0" y="0"/>
                <a:ext cx="3077638" cy="1614204"/>
              </a:xfrm>
              <a:custGeom>
                <a:avLst/>
                <a:gdLst/>
                <a:ahLst/>
                <a:cxnLst/>
                <a:rect l="l" t="t" r="r" b="b"/>
                <a:pathLst>
                  <a:path w="3077638" h="1614204">
                    <a:moveTo>
                      <a:pt x="0" y="0"/>
                    </a:moveTo>
                    <a:lnTo>
                      <a:pt x="3077638" y="0"/>
                    </a:lnTo>
                    <a:lnTo>
                      <a:pt x="3077638" y="1614204"/>
                    </a:lnTo>
                    <a:lnTo>
                      <a:pt x="0" y="1614204"/>
                    </a:lnTo>
                    <a:close/>
                  </a:path>
                </a:pathLst>
              </a:custGeom>
              <a:solidFill>
                <a:srgbClr val="FFFFFF"/>
              </a:solidFill>
              <a:ln w="38100" cap="sq">
                <a:solidFill>
                  <a:srgbClr val="3D4984"/>
                </a:solidFill>
                <a:prstDash val="solid"/>
                <a:miter/>
              </a:ln>
            </p:spPr>
          </p:sp>
          <p:sp>
            <p:nvSpPr>
              <p:cNvPr id="24" name="TextBox 24"/>
              <p:cNvSpPr txBox="1"/>
              <p:nvPr/>
            </p:nvSpPr>
            <p:spPr>
              <a:xfrm>
                <a:off x="0" y="-28575"/>
                <a:ext cx="3077638" cy="1642779"/>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sp>
        <p:nvSpPr>
          <p:cNvPr id="25" name="TextBox 25"/>
          <p:cNvSpPr txBox="1"/>
          <p:nvPr/>
        </p:nvSpPr>
        <p:spPr>
          <a:xfrm>
            <a:off x="2913945" y="3013015"/>
            <a:ext cx="12739762" cy="6726585"/>
          </a:xfrm>
          <a:prstGeom prst="rect">
            <a:avLst/>
          </a:prstGeom>
        </p:spPr>
        <p:txBody>
          <a:bodyPr lIns="0" tIns="0" rIns="0" bIns="0" rtlCol="0" anchor="t">
            <a:spAutoFit/>
          </a:bodyPr>
          <a:lstStyle/>
          <a:p>
            <a:pPr algn="ctr">
              <a:lnSpc>
                <a:spcPts val="3789"/>
              </a:lnSpc>
            </a:pPr>
            <a:r>
              <a:rPr lang="en-US" sz="2706">
                <a:solidFill>
                  <a:srgbClr val="000000"/>
                </a:solidFill>
                <a:latin typeface="Antic Bold"/>
                <a:ea typeface="Antic Bold"/>
                <a:cs typeface="Antic Bold"/>
                <a:sym typeface="Antic Bold"/>
              </a:rPr>
              <a:t>Setelah berhasil login, pengguna akan diarahkan ke halaman utama yang menyediakan empat pilihan menu utama untuk mengelola akun mereka. Menu pertama, Mengganti ID, memungkinkan pengguna untuk mengganti username mereka, dengan pesan yang relevan seperti "Silakan masukkan ID baru Anda" yang muncul untuk memberikan instruksi. Menu kedua, Mengganti Password, memungkinkan pengguna untuk memperbarui kata sandi mereka dengan mengikuti petunjuk "Masukkan kata sandi lama Anda dan kemudian kata sandi baru". Menu ketiga, Mengubah Foto Profil, memungkinkan pengguna untuk memilih gambar baru sebagai foto profil mereka, dengan pesan seperti "Pilih gambar baru untuk foto profil Anda". Menu keempat, Melengkapi Biodata, memberi pengguna kesempatan untuk memperbarui informasi pribadi mereka, dengan pesan seperti "Lengkapi biodata Anda untuk meningkatkan profil". Setelah setiap perubahan selesai, pengguna akan diarahkan kembali ke halaman utama untuk melanjutkan aktivitas mereka, memastikan pengalaman pengguna yang mulus dan efisien.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TotalTime>
  <Words>1356</Words>
  <Application>Microsoft Office PowerPoint</Application>
  <PresentationFormat>Kustom</PresentationFormat>
  <Paragraphs>231</Paragraphs>
  <Slides>27</Slides>
  <Notes>1</Notes>
  <HiddenSlides>0</HiddenSlides>
  <MMClips>0</MMClips>
  <ScaleCrop>false</ScaleCrop>
  <HeadingPairs>
    <vt:vector size="6" baseType="variant">
      <vt:variant>
        <vt:lpstr>Font Dipakai</vt:lpstr>
      </vt:variant>
      <vt:variant>
        <vt:i4>5</vt:i4>
      </vt:variant>
      <vt:variant>
        <vt:lpstr>Tema</vt:lpstr>
      </vt:variant>
      <vt:variant>
        <vt:i4>1</vt:i4>
      </vt:variant>
      <vt:variant>
        <vt:lpstr>Judul Slide</vt:lpstr>
      </vt:variant>
      <vt:variant>
        <vt:i4>27</vt:i4>
      </vt:variant>
    </vt:vector>
  </HeadingPairs>
  <TitlesOfParts>
    <vt:vector size="33" baseType="lpstr">
      <vt:lpstr>Calibri</vt:lpstr>
      <vt:lpstr>Scripter</vt:lpstr>
      <vt:lpstr>Arial</vt:lpstr>
      <vt:lpstr>Antic Bold Italics</vt:lpstr>
      <vt:lpstr>Antic Bold</vt:lpstr>
      <vt:lpstr>Office Theme</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 aplikasi login portal</dc:title>
  <cp:lastModifiedBy>LENOVO YOGA</cp:lastModifiedBy>
  <cp:revision>6</cp:revision>
  <dcterms:created xsi:type="dcterms:W3CDTF">2006-08-16T00:00:00Z</dcterms:created>
  <dcterms:modified xsi:type="dcterms:W3CDTF">2025-01-11T01:55:40Z</dcterms:modified>
  <dc:identifier>DAGbs_CdVvk</dc:identifier>
</cp:coreProperties>
</file>